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80" r:id="rId5"/>
  </p:sldMasterIdLst>
  <p:notesMasterIdLst>
    <p:notesMasterId r:id="rId23"/>
  </p:notesMasterIdLst>
  <p:handoutMasterIdLst>
    <p:handoutMasterId r:id="rId24"/>
  </p:handoutMasterIdLst>
  <p:sldIdLst>
    <p:sldId id="2049" r:id="rId6"/>
    <p:sldId id="2029" r:id="rId7"/>
    <p:sldId id="2147470331" r:id="rId8"/>
    <p:sldId id="2078" r:id="rId9"/>
    <p:sldId id="2097" r:id="rId10"/>
    <p:sldId id="2088" r:id="rId11"/>
    <p:sldId id="2080" r:id="rId12"/>
    <p:sldId id="2081" r:id="rId13"/>
    <p:sldId id="2082" r:id="rId14"/>
    <p:sldId id="2083" r:id="rId15"/>
    <p:sldId id="2062" r:id="rId16"/>
    <p:sldId id="2065" r:id="rId17"/>
    <p:sldId id="2084" r:id="rId18"/>
    <p:sldId id="2085" r:id="rId19"/>
    <p:sldId id="2086" r:id="rId20"/>
    <p:sldId id="2087" r:id="rId21"/>
    <p:sldId id="2055" r:id="rId22"/>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2B"/>
    <a:srgbClr val="7DBA02"/>
    <a:srgbClr val="FDC60D"/>
    <a:srgbClr val="959B51"/>
    <a:srgbClr val="F37920"/>
    <a:srgbClr val="0098AF"/>
    <a:srgbClr val="8CBE3A"/>
    <a:srgbClr val="E42313"/>
    <a:srgbClr val="D32E1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108" d="100"/>
          <a:sy n="108" d="100"/>
        </p:scale>
        <p:origin x="678" y="102"/>
      </p:cViewPr>
      <p:guideLst>
        <p:guide orient="horz" pos="436"/>
        <p:guide pos="1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16/11/2023</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16/11/2023</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a:solidFill>
                  <a:srgbClr val="2C363A"/>
                </a:solidFill>
                <a:effectLst/>
                <a:latin typeface="Calibri" panose="020F0502020204030204" pitchFamily="34" charset="0"/>
              </a:rPr>
              <a:t>Growth and Reinvent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5913705" y="9493392"/>
            <a:ext cx="83356" cy="184666"/>
          </a:xfrm>
        </p:spPr>
        <p:txBody>
          <a:bodyPr/>
          <a:lstStyle/>
          <a:p>
            <a:pPr>
              <a:defRPr/>
            </a:pPr>
            <a:fld id="{3C3A632B-FBDE-46D4-BF6F-6D14421E6342}" type="slidenum">
              <a:rPr lang="en-US" smtClean="0">
                <a:latin typeface="Tahoma"/>
              </a:rPr>
              <a:pPr>
                <a:defRPr/>
              </a:pPr>
              <a:t>3</a:t>
            </a:fld>
            <a:endParaRPr lang="en-US">
              <a:latin typeface="Tahoma"/>
            </a:endParaRPr>
          </a:p>
        </p:txBody>
      </p:sp>
    </p:spTree>
    <p:extLst>
      <p:ext uri="{BB962C8B-B14F-4D97-AF65-F5344CB8AC3E}">
        <p14:creationId xmlns:p14="http://schemas.microsoft.com/office/powerpoint/2010/main" val="2017981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a:t>CLICK TO ADD TITLE</a:t>
            </a:r>
            <a:br>
              <a:rPr lang="en-US"/>
            </a:br>
            <a:r>
              <a:rPr lang="en-US"/>
              <a:t>ON TWO LINES IF NECESSARY</a:t>
            </a:r>
            <a:endParaRPr lang="en-ZA"/>
          </a:p>
        </p:txBody>
      </p:sp>
    </p:spTree>
    <p:extLst>
      <p:ext uri="{BB962C8B-B14F-4D97-AF65-F5344CB8AC3E}">
        <p14:creationId xmlns:p14="http://schemas.microsoft.com/office/powerpoint/2010/main" val="56604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tags" Target="../tags/tag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1.emf"/><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2" imgW="421" imgH="420" progId="TCLayout.ActiveDocument.1">
                  <p:embed/>
                </p:oleObj>
              </mc:Choice>
              <mc:Fallback>
                <p:oleObj name="think-cell Slide" r:id="rId32" imgW="421" imgH="420" progId="TCLayout.ActiveDocument.1">
                  <p:embed/>
                  <p:pic>
                    <p:nvPicPr>
                      <p:cNvPr id="4" name="Object 3" hidden="1"/>
                      <p:cNvPicPr/>
                      <p:nvPr/>
                    </p:nvPicPr>
                    <p:blipFill>
                      <a:blip r:embed="rId33"/>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 id="2147483809" r:id="rId29"/>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4.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3.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4438" y="680"/>
            <a:ext cx="12196437" cy="6880475"/>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21" name="Title 520">
            <a:extLst>
              <a:ext uri="{FF2B5EF4-FFF2-40B4-BE49-F238E27FC236}">
                <a16:creationId xmlns:a16="http://schemas.microsoft.com/office/drawing/2014/main" id="{DD3D5241-53C0-7612-D85F-F4D957CE0428}"/>
              </a:ext>
            </a:extLst>
          </p:cNvPr>
          <p:cNvSpPr>
            <a:spLocks noGrp="1"/>
          </p:cNvSpPr>
          <p:nvPr>
            <p:ph type="title"/>
          </p:nvPr>
        </p:nvSpPr>
        <p:spPr>
          <a:xfrm>
            <a:off x="427601" y="1293536"/>
            <a:ext cx="10731630" cy="2585323"/>
          </a:xfrm>
        </p:spPr>
        <p:txBody>
          <a:bodyPr/>
          <a:lstStyle/>
          <a:p>
            <a:r>
              <a:rPr lang="en-ZA" sz="5400" b="0" dirty="0">
                <a:solidFill>
                  <a:schemeClr val="bg1"/>
                </a:solidFill>
              </a:rPr>
              <a:t>Tender Briefing Session For </a:t>
            </a:r>
            <a:br>
              <a:rPr lang="en-ZA" sz="5400" b="0" dirty="0">
                <a:solidFill>
                  <a:schemeClr val="bg1"/>
                </a:solidFill>
              </a:rPr>
            </a:br>
            <a:r>
              <a:rPr lang="en-ZA" sz="5400" b="0" dirty="0">
                <a:solidFill>
                  <a:schemeClr val="bg1"/>
                </a:solidFill>
              </a:rPr>
              <a:t>Berth 605</a:t>
            </a:r>
            <a:br>
              <a:rPr lang="en-US" sz="5400" b="0" dirty="0">
                <a:solidFill>
                  <a:schemeClr val="bg1"/>
                </a:solidFill>
              </a:rPr>
            </a:br>
            <a:endParaRPr lang="en-US" b="0" dirty="0">
              <a:solidFill>
                <a:schemeClr val="bg1"/>
              </a:solidFill>
            </a:endParaRPr>
          </a:p>
        </p:txBody>
      </p:sp>
      <p:sp>
        <p:nvSpPr>
          <p:cNvPr id="522" name="Text Placeholder 521">
            <a:extLst>
              <a:ext uri="{FF2B5EF4-FFF2-40B4-BE49-F238E27FC236}">
                <a16:creationId xmlns:a16="http://schemas.microsoft.com/office/drawing/2014/main" id="{6864D623-7115-AB1B-0C2E-4786ED32231E}"/>
              </a:ext>
            </a:extLst>
          </p:cNvPr>
          <p:cNvSpPr>
            <a:spLocks noGrp="1"/>
          </p:cNvSpPr>
          <p:nvPr>
            <p:ph type="body" sz="quarter" idx="13"/>
          </p:nvPr>
        </p:nvSpPr>
        <p:spPr>
          <a:xfrm>
            <a:off x="8156674" y="4366488"/>
            <a:ext cx="2911823" cy="745571"/>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srgbClr val="FFFFFF"/>
                </a:solidFill>
                <a:effectLst/>
                <a:uLnTx/>
                <a:uFillTx/>
              </a:rPr>
              <a:t>Presented By: </a:t>
            </a:r>
            <a:r>
              <a:rPr kumimoji="0" lang="en-ZA" sz="1800" u="none" strike="noStrike" kern="1200" cap="none" spc="0" normalizeH="0" baseline="0" noProof="0" dirty="0">
                <a:ln>
                  <a:noFill/>
                </a:ln>
                <a:solidFill>
                  <a:srgbClr val="FFFFFF"/>
                </a:solidFill>
                <a:effectLst/>
                <a:uLnTx/>
                <a:uFillTx/>
              </a:rPr>
              <a:t>Keith Goulding</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ZA" sz="1800" u="none" strike="noStrike" kern="1200" cap="none" spc="0" normalizeH="0" baseline="0" noProof="0" dirty="0">
                <a:ln>
                  <a:noFill/>
                </a:ln>
                <a:solidFill>
                  <a:srgbClr val="FFFFFF"/>
                </a:solidFill>
                <a:effectLst/>
                <a:uLnTx/>
                <a:uFillTx/>
              </a:rPr>
              <a:t>Date: 17 November 2023</a:t>
            </a:r>
            <a:endParaRPr kumimoji="0" lang="en-US" sz="1800" u="none" strike="noStrike" kern="1200" cap="none" spc="0" normalizeH="0" baseline="0" noProof="0" dirty="0">
              <a:ln>
                <a:noFill/>
              </a:ln>
              <a:solidFill>
                <a:srgbClr val="FFFFFF"/>
              </a:solidFill>
              <a:effectLst/>
              <a:uLnTx/>
              <a:uFillTx/>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56E5AC-2E6E-8CC8-D080-59F09FB28765}"/>
              </a:ext>
            </a:extLst>
          </p:cNvPr>
          <p:cNvGrpSpPr/>
          <p:nvPr/>
        </p:nvGrpSpPr>
        <p:grpSpPr>
          <a:xfrm>
            <a:off x="2682279" y="1154549"/>
            <a:ext cx="7890059" cy="5030523"/>
            <a:chOff x="5085074" y="2099613"/>
            <a:chExt cx="2346405" cy="1850876"/>
          </a:xfrm>
        </p:grpSpPr>
        <p:sp>
          <p:nvSpPr>
            <p:cNvPr id="3" name="Triangle 2">
              <a:extLst>
                <a:ext uri="{FF2B5EF4-FFF2-40B4-BE49-F238E27FC236}">
                  <a16:creationId xmlns:a16="http://schemas.microsoft.com/office/drawing/2014/main" id="{3D1D3B66-E1F2-2A63-89D1-366F23C482BA}"/>
                </a:ext>
              </a:extLst>
            </p:cNvPr>
            <p:cNvSpPr/>
            <p:nvPr/>
          </p:nvSpPr>
          <p:spPr>
            <a:xfrm rot="16200000">
              <a:off x="5175394" y="3563021"/>
              <a:ext cx="225868" cy="406507"/>
            </a:xfrm>
            <a:prstGeom prst="triangle">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4" name="Rectangle: Rounded Corners 3">
              <a:extLst>
                <a:ext uri="{FF2B5EF4-FFF2-40B4-BE49-F238E27FC236}">
                  <a16:creationId xmlns:a16="http://schemas.microsoft.com/office/drawing/2014/main" id="{6320D678-29F1-6FCD-ED26-866CA85C4ED2}"/>
                </a:ext>
              </a:extLst>
            </p:cNvPr>
            <p:cNvSpPr/>
            <p:nvPr/>
          </p:nvSpPr>
          <p:spPr>
            <a:xfrm>
              <a:off x="5310084" y="2099613"/>
              <a:ext cx="2121395" cy="1850876"/>
            </a:xfrm>
            <a:prstGeom prst="roundRect">
              <a:avLst>
                <a:gd name="adj" fmla="val 0"/>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grpSp>
      <p:cxnSp>
        <p:nvCxnSpPr>
          <p:cNvPr id="8" name="Straight Arrow Connector 7">
            <a:extLst>
              <a:ext uri="{FF2B5EF4-FFF2-40B4-BE49-F238E27FC236}">
                <a16:creationId xmlns:a16="http://schemas.microsoft.com/office/drawing/2014/main" id="{4982F491-FFE7-D65D-702B-93BED042312C}"/>
              </a:ext>
            </a:extLst>
          </p:cNvPr>
          <p:cNvCxnSpPr>
            <a:cxnSpLocks/>
          </p:cNvCxnSpPr>
          <p:nvPr/>
        </p:nvCxnSpPr>
        <p:spPr>
          <a:xfrm>
            <a:off x="3093267" y="1559208"/>
            <a:ext cx="0" cy="469019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BD05F54-DAF9-B8D9-45FC-ACACC8CCE186}"/>
              </a:ext>
            </a:extLst>
          </p:cNvPr>
          <p:cNvSpPr txBox="1"/>
          <p:nvPr/>
        </p:nvSpPr>
        <p:spPr>
          <a:xfrm>
            <a:off x="581937" y="1559208"/>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01</a:t>
            </a:r>
            <a:endParaRPr lang="en-US" sz="1200" dirty="0">
              <a:latin typeface="+mn-lt"/>
            </a:endParaRPr>
          </a:p>
        </p:txBody>
      </p:sp>
      <p:sp>
        <p:nvSpPr>
          <p:cNvPr id="13" name="TextBox 12">
            <a:extLst>
              <a:ext uri="{FF2B5EF4-FFF2-40B4-BE49-F238E27FC236}">
                <a16:creationId xmlns:a16="http://schemas.microsoft.com/office/drawing/2014/main" id="{5B582C1C-75D1-E148-9D4C-0C973855E7EF}"/>
              </a:ext>
            </a:extLst>
          </p:cNvPr>
          <p:cNvSpPr txBox="1"/>
          <p:nvPr/>
        </p:nvSpPr>
        <p:spPr>
          <a:xfrm>
            <a:off x="558549" y="2487599"/>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02</a:t>
            </a:r>
            <a:endParaRPr lang="en-US" sz="1200" dirty="0">
              <a:latin typeface="+mn-lt"/>
            </a:endParaRPr>
          </a:p>
        </p:txBody>
      </p:sp>
      <p:sp>
        <p:nvSpPr>
          <p:cNvPr id="15" name="TextBox 14">
            <a:extLst>
              <a:ext uri="{FF2B5EF4-FFF2-40B4-BE49-F238E27FC236}">
                <a16:creationId xmlns:a16="http://schemas.microsoft.com/office/drawing/2014/main" id="{E1C083C7-FCC3-1B5E-0FA8-5DEF73FCF24D}"/>
              </a:ext>
            </a:extLst>
          </p:cNvPr>
          <p:cNvSpPr txBox="1"/>
          <p:nvPr/>
        </p:nvSpPr>
        <p:spPr>
          <a:xfrm>
            <a:off x="581937" y="341599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03</a:t>
            </a:r>
            <a:endParaRPr lang="en-US" sz="1200" dirty="0">
              <a:latin typeface="+mn-lt"/>
            </a:endParaRPr>
          </a:p>
        </p:txBody>
      </p:sp>
      <p:sp>
        <p:nvSpPr>
          <p:cNvPr id="17" name="TextBox 16">
            <a:extLst>
              <a:ext uri="{FF2B5EF4-FFF2-40B4-BE49-F238E27FC236}">
                <a16:creationId xmlns:a16="http://schemas.microsoft.com/office/drawing/2014/main" id="{9BACE6BC-EBA4-CF03-2853-879E2B3D1F0F}"/>
              </a:ext>
            </a:extLst>
          </p:cNvPr>
          <p:cNvSpPr txBox="1"/>
          <p:nvPr/>
        </p:nvSpPr>
        <p:spPr>
          <a:xfrm>
            <a:off x="581937" y="445746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04</a:t>
            </a:r>
            <a:endParaRPr lang="en-US" sz="1200" dirty="0">
              <a:latin typeface="+mn-lt"/>
            </a:endParaRPr>
          </a:p>
        </p:txBody>
      </p:sp>
      <p:sp>
        <p:nvSpPr>
          <p:cNvPr id="19" name="TextBox 18">
            <a:extLst>
              <a:ext uri="{FF2B5EF4-FFF2-40B4-BE49-F238E27FC236}">
                <a16:creationId xmlns:a16="http://schemas.microsoft.com/office/drawing/2014/main" id="{882243FA-1B98-6D78-F30C-87C593A06140}"/>
              </a:ext>
            </a:extLst>
          </p:cNvPr>
          <p:cNvSpPr txBox="1"/>
          <p:nvPr/>
        </p:nvSpPr>
        <p:spPr>
          <a:xfrm>
            <a:off x="581937" y="5498931"/>
            <a:ext cx="18288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b="1" dirty="0">
                <a:latin typeface="+mn-lt"/>
              </a:rPr>
              <a:t>Task Order 05</a:t>
            </a:r>
            <a:endParaRPr lang="en-US" b="1" dirty="0">
              <a:latin typeface="+mn-lt"/>
            </a:endParaRPr>
          </a:p>
        </p:txBody>
      </p:sp>
      <p:sp>
        <p:nvSpPr>
          <p:cNvPr id="20" name="TextBox 19">
            <a:extLst>
              <a:ext uri="{FF2B5EF4-FFF2-40B4-BE49-F238E27FC236}">
                <a16:creationId xmlns:a16="http://schemas.microsoft.com/office/drawing/2014/main" id="{705D1747-A365-65C8-1E16-6C468338AA9A}"/>
              </a:ext>
            </a:extLst>
          </p:cNvPr>
          <p:cNvSpPr txBox="1"/>
          <p:nvPr/>
        </p:nvSpPr>
        <p:spPr>
          <a:xfrm>
            <a:off x="3612330" y="1245470"/>
            <a:ext cx="6786577" cy="3101683"/>
          </a:xfrm>
          <a:prstGeom prst="rect">
            <a:avLst/>
          </a:prstGeom>
          <a:noFill/>
        </p:spPr>
        <p:txBody>
          <a:bodyPr wrap="square" rtlCol="0">
            <a:spAutoFit/>
          </a:bodyPr>
          <a:lstStyle/>
          <a:p>
            <a:pPr>
              <a:lnSpc>
                <a:spcPct val="150000"/>
              </a:lnSpc>
            </a:pPr>
            <a:r>
              <a:rPr lang="en-ZA" sz="1200" b="1" dirty="0">
                <a:latin typeface="+mn-lt"/>
              </a:rPr>
              <a:t>Description: Commissioning and Facility Operator support</a:t>
            </a:r>
            <a:endParaRPr lang="en-ZA" sz="1200" b="1" dirty="0"/>
          </a:p>
          <a:p>
            <a:pPr>
              <a:lnSpc>
                <a:spcPct val="150000"/>
              </a:lnSpc>
            </a:pPr>
            <a:r>
              <a:rPr lang="en-ZA" sz="1200" b="1" dirty="0">
                <a:latin typeface="+mn-lt"/>
              </a:rPr>
              <a:t>Scope:</a:t>
            </a:r>
          </a:p>
          <a:p>
            <a:pPr>
              <a:lnSpc>
                <a:spcPct val="150000"/>
              </a:lnSpc>
            </a:pPr>
            <a:r>
              <a:rPr lang="en-ZA" sz="1200" dirty="0"/>
              <a:t>Task Order 5 involves commissioning of the facility and the provision of technical support during the Bid process phase of appointing a Facility Operator. The </a:t>
            </a:r>
            <a:r>
              <a:rPr lang="en-ZA" sz="1200" i="1" dirty="0"/>
              <a:t>Consultant</a:t>
            </a:r>
            <a:r>
              <a:rPr lang="en-ZA" sz="1200" dirty="0"/>
              <a:t> will also provide technical support to the Facility Operator during the construction phase of the facility by the Facility Operator. </a:t>
            </a:r>
            <a:endParaRPr lang="en-ZA" sz="1200" dirty="0">
              <a:latin typeface="+mn-lt"/>
            </a:endParaRPr>
          </a:p>
          <a:p>
            <a:pPr>
              <a:lnSpc>
                <a:spcPct val="150000"/>
              </a:lnSpc>
            </a:pPr>
            <a:r>
              <a:rPr lang="en-ZA" sz="1200" b="1" dirty="0"/>
              <a:t>Activities:</a:t>
            </a:r>
          </a:p>
          <a:p>
            <a:pPr marL="171450" indent="-171450">
              <a:lnSpc>
                <a:spcPct val="150000"/>
              </a:lnSpc>
              <a:buFont typeface="Arial" panose="020B0604020202020204" pitchFamily="34" charset="0"/>
              <a:buChar char="•"/>
            </a:pPr>
            <a:r>
              <a:rPr lang="en-ZA" sz="1200" dirty="0">
                <a:latin typeface="+mn-lt"/>
              </a:rPr>
              <a:t>Commissioning of TNPA infrastructure</a:t>
            </a:r>
          </a:p>
          <a:p>
            <a:pPr marL="171450" indent="-171450">
              <a:lnSpc>
                <a:spcPct val="150000"/>
              </a:lnSpc>
              <a:buFont typeface="Arial" panose="020B0604020202020204" pitchFamily="34" charset="0"/>
              <a:buChar char="•"/>
            </a:pPr>
            <a:r>
              <a:rPr lang="en-ZA" sz="1200" dirty="0"/>
              <a:t>Facility Operator support</a:t>
            </a:r>
            <a:endParaRPr lang="en-ZA" sz="1200" dirty="0">
              <a:latin typeface="+mn-lt"/>
            </a:endParaRPr>
          </a:p>
          <a:p>
            <a:pPr>
              <a:lnSpc>
                <a:spcPct val="150000"/>
              </a:lnSpc>
            </a:pPr>
            <a:endParaRPr lang="en-ZA" sz="1200" b="1" dirty="0"/>
          </a:p>
          <a:p>
            <a:pPr>
              <a:lnSpc>
                <a:spcPct val="150000"/>
              </a:lnSpc>
            </a:pPr>
            <a:r>
              <a:rPr lang="en-ZA" sz="1200" b="1" dirty="0"/>
              <a:t>Timeline: 22 months</a:t>
            </a:r>
            <a:endParaRPr lang="en-US" sz="1200" dirty="0">
              <a:latin typeface="+mn-lt"/>
            </a:endParaRPr>
          </a:p>
        </p:txBody>
      </p:sp>
      <p:sp>
        <p:nvSpPr>
          <p:cNvPr id="2" name="Title 5">
            <a:extLst>
              <a:ext uri="{FF2B5EF4-FFF2-40B4-BE49-F238E27FC236}">
                <a16:creationId xmlns:a16="http://schemas.microsoft.com/office/drawing/2014/main" id="{88B525C0-822E-2422-4953-89E529EF5308}"/>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dirty="0"/>
              <a:t>Project Scope Overview – Continue </a:t>
            </a:r>
            <a:endParaRPr lang="en-US" dirty="0"/>
          </a:p>
        </p:txBody>
      </p:sp>
    </p:spTree>
    <p:extLst>
      <p:ext uri="{BB962C8B-B14F-4D97-AF65-F5344CB8AC3E}">
        <p14:creationId xmlns:p14="http://schemas.microsoft.com/office/powerpoint/2010/main" val="174306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Title 22">
            <a:extLst>
              <a:ext uri="{FF2B5EF4-FFF2-40B4-BE49-F238E27FC236}">
                <a16:creationId xmlns:a16="http://schemas.microsoft.com/office/drawing/2014/main" id="{E7BDCD38-CA41-1A8B-FDAB-B28561438DC3}"/>
              </a:ext>
            </a:extLst>
          </p:cNvPr>
          <p:cNvSpPr txBox="1">
            <a:spLocks/>
          </p:cNvSpPr>
          <p:nvPr/>
        </p:nvSpPr>
        <p:spPr>
          <a:xfrm>
            <a:off x="999904" y="1582341"/>
            <a:ext cx="9372692" cy="1846659"/>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sz="6000" dirty="0">
                <a:solidFill>
                  <a:schemeClr val="bg1"/>
                </a:solidFill>
              </a:rPr>
              <a:t>Tender Briefing Session </a:t>
            </a:r>
            <a:br>
              <a:rPr lang="en-US" sz="6000" dirty="0">
                <a:solidFill>
                  <a:schemeClr val="bg1"/>
                </a:solidFill>
              </a:rPr>
            </a:br>
            <a:endParaRPr lang="en-US" dirty="0"/>
          </a:p>
        </p:txBody>
      </p:sp>
      <p:sp>
        <p:nvSpPr>
          <p:cNvPr id="6" name="Text Placeholder 23">
            <a:extLst>
              <a:ext uri="{FF2B5EF4-FFF2-40B4-BE49-F238E27FC236}">
                <a16:creationId xmlns:a16="http://schemas.microsoft.com/office/drawing/2014/main" id="{804EE08A-7B55-DD2B-B754-E1E2AD66BC6B}"/>
              </a:ext>
            </a:extLst>
          </p:cNvPr>
          <p:cNvSpPr txBox="1">
            <a:spLocks/>
          </p:cNvSpPr>
          <p:nvPr/>
        </p:nvSpPr>
        <p:spPr>
          <a:xfrm>
            <a:off x="8316521" y="3429000"/>
            <a:ext cx="1902509" cy="468572"/>
          </a:xfrm>
          <a:prstGeom prst="rect">
            <a:avLst/>
          </a:prstGeom>
        </p:spPr>
        <p:txBody>
          <a:bodyPr wrap="none" tIns="144000">
            <a:spAutoFit/>
          </a:bodyPr>
          <a:lstStyle>
            <a:lvl1pPr marL="0" indent="0" algn="r" defTabSz="779173" rtl="0" eaLnBrk="1" latinLnBrk="0" hangingPunct="1">
              <a:lnSpc>
                <a:spcPct val="110000"/>
              </a:lnSpc>
              <a:spcBef>
                <a:spcPts val="1023"/>
              </a:spcBef>
              <a:spcAft>
                <a:spcPts val="341"/>
              </a:spcAft>
              <a:buFont typeface="Arial" pitchFamily="34" charset="0"/>
              <a:buNone/>
              <a:defRPr sz="2800" b="0" i="0" kern="1200">
                <a:solidFill>
                  <a:schemeClr val="tx1">
                    <a:lumMod val="50000"/>
                    <a:lumOff val="50000"/>
                  </a:schemeClr>
                </a:solidFill>
                <a:latin typeface="Apex New Medium" panose="02010600040501010103" pitchFamily="2" charset="77"/>
                <a:ea typeface="Apex New Medium" panose="02010600040501010103" pitchFamily="2" charset="77"/>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gn="l" defTabSz="914400">
              <a:lnSpc>
                <a:spcPct val="100000"/>
              </a:lnSpc>
              <a:spcBef>
                <a:spcPts val="0"/>
              </a:spcBef>
              <a:spcAft>
                <a:spcPts val="0"/>
              </a:spcAft>
              <a:defRPr/>
            </a:pPr>
            <a:r>
              <a:rPr lang="en-US" sz="1800" dirty="0">
                <a:solidFill>
                  <a:schemeClr val="bg1"/>
                </a:solidFill>
              </a:rPr>
              <a:t>Evaluation Criteria</a:t>
            </a: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100101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6A061196-BE5E-C6A8-3ED7-86CBC269EE35}"/>
              </a:ext>
            </a:extLst>
          </p:cNvPr>
          <p:cNvGraphicFramePr>
            <a:graphicFrameLocks noGrp="1"/>
          </p:cNvGraphicFramePr>
          <p:nvPr>
            <p:extLst>
              <p:ext uri="{D42A27DB-BD31-4B8C-83A1-F6EECF244321}">
                <p14:modId xmlns:p14="http://schemas.microsoft.com/office/powerpoint/2010/main" val="1055642529"/>
              </p:ext>
            </p:extLst>
          </p:nvPr>
        </p:nvGraphicFramePr>
        <p:xfrm>
          <a:off x="630051" y="1701027"/>
          <a:ext cx="9719624" cy="2710986"/>
        </p:xfrm>
        <a:graphic>
          <a:graphicData uri="http://schemas.openxmlformats.org/drawingml/2006/table">
            <a:tbl>
              <a:tblPr firstRow="1" bandRow="1">
                <a:tableStyleId>{93296810-A885-4BE3-A3E7-6D5BEEA58F35}</a:tableStyleId>
              </a:tblPr>
              <a:tblGrid>
                <a:gridCol w="6363196">
                  <a:extLst>
                    <a:ext uri="{9D8B030D-6E8A-4147-A177-3AD203B41FA5}">
                      <a16:colId xmlns:a16="http://schemas.microsoft.com/office/drawing/2014/main" val="4059287593"/>
                    </a:ext>
                  </a:extLst>
                </a:gridCol>
                <a:gridCol w="3356428">
                  <a:extLst>
                    <a:ext uri="{9D8B030D-6E8A-4147-A177-3AD203B41FA5}">
                      <a16:colId xmlns:a16="http://schemas.microsoft.com/office/drawing/2014/main" val="2039222242"/>
                    </a:ext>
                  </a:extLst>
                </a:gridCol>
              </a:tblGrid>
              <a:tr h="451831">
                <a:tc>
                  <a:txBody>
                    <a:bodyPr/>
                    <a:lstStyle/>
                    <a:p>
                      <a:r>
                        <a:rPr lang="en-ZA" sz="1400" dirty="0"/>
                        <a:t>CRITERIA</a:t>
                      </a:r>
                      <a:endParaRPr lang="en-US" sz="1400" dirty="0"/>
                    </a:p>
                  </a:txBody>
                  <a:tcPr/>
                </a:tc>
                <a:tc>
                  <a:txBody>
                    <a:bodyPr/>
                    <a:lstStyle/>
                    <a:p>
                      <a:pPr algn="ctr"/>
                      <a:r>
                        <a:rPr lang="en-ZA" sz="1400" dirty="0"/>
                        <a:t>WEIGHT</a:t>
                      </a:r>
                      <a:endParaRPr lang="en-US" sz="1400" dirty="0"/>
                    </a:p>
                  </a:txBody>
                  <a:tcPr/>
                </a:tc>
                <a:extLst>
                  <a:ext uri="{0D108BD9-81ED-4DB2-BD59-A6C34878D82A}">
                    <a16:rowId xmlns:a16="http://schemas.microsoft.com/office/drawing/2014/main" val="4276622731"/>
                  </a:ext>
                </a:extLst>
              </a:tr>
              <a:tr h="451831">
                <a:tc>
                  <a:txBody>
                    <a:bodyPr/>
                    <a:lstStyle/>
                    <a:p>
                      <a:pPr algn="l"/>
                      <a:r>
                        <a:rPr lang="en-ZA" sz="1400" dirty="0"/>
                        <a:t>T2.2-02: MANAGEMENT &amp; CVs OF KEY PERSONS</a:t>
                      </a:r>
                      <a:endParaRPr lang="en-US" sz="1400" dirty="0"/>
                    </a:p>
                  </a:txBody>
                  <a:tcPr/>
                </a:tc>
                <a:tc>
                  <a:txBody>
                    <a:bodyPr/>
                    <a:lstStyle/>
                    <a:p>
                      <a:pPr algn="ctr"/>
                      <a:r>
                        <a:rPr lang="en-ZA" sz="1400" dirty="0"/>
                        <a:t>60</a:t>
                      </a:r>
                      <a:endParaRPr lang="en-US" sz="1400" dirty="0"/>
                    </a:p>
                  </a:txBody>
                  <a:tcPr/>
                </a:tc>
                <a:extLst>
                  <a:ext uri="{0D108BD9-81ED-4DB2-BD59-A6C34878D82A}">
                    <a16:rowId xmlns:a16="http://schemas.microsoft.com/office/drawing/2014/main" val="1518453159"/>
                  </a:ext>
                </a:extLst>
              </a:tr>
              <a:tr h="451831">
                <a:tc>
                  <a:txBody>
                    <a:bodyPr/>
                    <a:lstStyle/>
                    <a:p>
                      <a:r>
                        <a:rPr lang="en-ZA" sz="1400" dirty="0"/>
                        <a:t>T2.2-03: APPROACH PAPER</a:t>
                      </a:r>
                      <a:endParaRPr lang="en-US" sz="1400" dirty="0"/>
                    </a:p>
                  </a:txBody>
                  <a:tcPr/>
                </a:tc>
                <a:tc>
                  <a:txBody>
                    <a:bodyPr/>
                    <a:lstStyle/>
                    <a:p>
                      <a:pPr algn="ctr"/>
                      <a:r>
                        <a:rPr lang="en-ZA" sz="1400" dirty="0"/>
                        <a:t>20</a:t>
                      </a:r>
                      <a:endParaRPr lang="en-US" sz="1400" dirty="0"/>
                    </a:p>
                  </a:txBody>
                  <a:tcPr/>
                </a:tc>
                <a:extLst>
                  <a:ext uri="{0D108BD9-81ED-4DB2-BD59-A6C34878D82A}">
                    <a16:rowId xmlns:a16="http://schemas.microsoft.com/office/drawing/2014/main" val="3786884572"/>
                  </a:ext>
                </a:extLst>
              </a:tr>
              <a:tr h="451831">
                <a:tc>
                  <a:txBody>
                    <a:bodyPr/>
                    <a:lstStyle/>
                    <a:p>
                      <a:r>
                        <a:rPr lang="en-ZA" sz="1400" dirty="0"/>
                        <a:t>T2.2-04: COMPANY EXPERIENCE</a:t>
                      </a:r>
                      <a:endParaRPr lang="en-US" sz="1400" dirty="0"/>
                    </a:p>
                  </a:txBody>
                  <a:tcPr/>
                </a:tc>
                <a:tc>
                  <a:txBody>
                    <a:bodyPr/>
                    <a:lstStyle/>
                    <a:p>
                      <a:pPr algn="ctr"/>
                      <a:r>
                        <a:rPr lang="en-ZA" sz="1400" dirty="0"/>
                        <a:t>10</a:t>
                      </a:r>
                      <a:endParaRPr lang="en-US" sz="1400" dirty="0"/>
                    </a:p>
                  </a:txBody>
                  <a:tcPr/>
                </a:tc>
                <a:extLst>
                  <a:ext uri="{0D108BD9-81ED-4DB2-BD59-A6C34878D82A}">
                    <a16:rowId xmlns:a16="http://schemas.microsoft.com/office/drawing/2014/main" val="2917575710"/>
                  </a:ext>
                </a:extLst>
              </a:tr>
              <a:tr h="451831">
                <a:tc>
                  <a:txBody>
                    <a:bodyPr/>
                    <a:lstStyle/>
                    <a:p>
                      <a:r>
                        <a:rPr lang="en-ZA" sz="1400" dirty="0"/>
                        <a:t>T2.2-05: PROGRAMME</a:t>
                      </a:r>
                      <a:endParaRPr lang="en-US" sz="1400" dirty="0"/>
                    </a:p>
                  </a:txBody>
                  <a:tcPr/>
                </a:tc>
                <a:tc>
                  <a:txBody>
                    <a:bodyPr/>
                    <a:lstStyle/>
                    <a:p>
                      <a:pPr algn="ctr"/>
                      <a:r>
                        <a:rPr lang="en-ZA" sz="1400" dirty="0"/>
                        <a:t>10</a:t>
                      </a:r>
                      <a:endParaRPr lang="en-US" sz="1400" dirty="0"/>
                    </a:p>
                  </a:txBody>
                  <a:tcPr/>
                </a:tc>
                <a:extLst>
                  <a:ext uri="{0D108BD9-81ED-4DB2-BD59-A6C34878D82A}">
                    <a16:rowId xmlns:a16="http://schemas.microsoft.com/office/drawing/2014/main" val="2822919452"/>
                  </a:ext>
                </a:extLst>
              </a:tr>
              <a:tr h="451831">
                <a:tc>
                  <a:txBody>
                    <a:bodyPr/>
                    <a:lstStyle/>
                    <a:p>
                      <a:r>
                        <a:rPr lang="en-ZA" sz="1400" b="1" dirty="0"/>
                        <a:t>TOTAL	</a:t>
                      </a:r>
                      <a:endParaRPr lang="en-US" sz="1400" b="1" dirty="0"/>
                    </a:p>
                  </a:txBody>
                  <a:tcPr/>
                </a:tc>
                <a:tc>
                  <a:txBody>
                    <a:bodyPr/>
                    <a:lstStyle/>
                    <a:p>
                      <a:pPr algn="ctr"/>
                      <a:r>
                        <a:rPr lang="en-ZA" sz="1400" b="1" dirty="0"/>
                        <a:t>100</a:t>
                      </a:r>
                      <a:endParaRPr lang="en-US" sz="1400" b="1" dirty="0"/>
                    </a:p>
                  </a:txBody>
                  <a:tcPr/>
                </a:tc>
                <a:extLst>
                  <a:ext uri="{0D108BD9-81ED-4DB2-BD59-A6C34878D82A}">
                    <a16:rowId xmlns:a16="http://schemas.microsoft.com/office/drawing/2014/main" val="1204396263"/>
                  </a:ext>
                </a:extLst>
              </a:tr>
            </a:tbl>
          </a:graphicData>
        </a:graphic>
      </p:graphicFrame>
      <p:sp>
        <p:nvSpPr>
          <p:cNvPr id="24" name="TextBox 23">
            <a:extLst>
              <a:ext uri="{FF2B5EF4-FFF2-40B4-BE49-F238E27FC236}">
                <a16:creationId xmlns:a16="http://schemas.microsoft.com/office/drawing/2014/main" id="{9185D487-5B8B-AFA7-9CC9-A38E4AD67CE0}"/>
              </a:ext>
            </a:extLst>
          </p:cNvPr>
          <p:cNvSpPr txBox="1"/>
          <p:nvPr/>
        </p:nvSpPr>
        <p:spPr>
          <a:xfrm>
            <a:off x="630051" y="4649141"/>
            <a:ext cx="9719624" cy="523220"/>
          </a:xfrm>
          <a:prstGeom prst="rect">
            <a:avLst/>
          </a:prstGeom>
          <a:noFill/>
        </p:spPr>
        <p:txBody>
          <a:bodyPr wrap="square" rtlCol="0">
            <a:spAutoFit/>
          </a:bodyPr>
          <a:lstStyle/>
          <a:p>
            <a:pPr algn="ctr"/>
            <a:r>
              <a:rPr lang="en-ZA" sz="1400" b="1" i="1" dirty="0">
                <a:latin typeface="+mn-lt"/>
              </a:rPr>
              <a:t>MINIMUM OF 70  POINTS MUST BE OBTAINED ON FUNCTIONALITY ORDER TO PROCEED TO THE NEXT STAGE OF EVALUATION</a:t>
            </a:r>
            <a:endParaRPr lang="en-US" sz="1400" b="1" i="1" dirty="0">
              <a:latin typeface="+mn-lt"/>
            </a:endParaRPr>
          </a:p>
        </p:txBody>
      </p:sp>
      <p:sp>
        <p:nvSpPr>
          <p:cNvPr id="2" name="Title 5">
            <a:extLst>
              <a:ext uri="{FF2B5EF4-FFF2-40B4-BE49-F238E27FC236}">
                <a16:creationId xmlns:a16="http://schemas.microsoft.com/office/drawing/2014/main" id="{1923400A-CA98-0FF4-0DEE-ABA491D2B708}"/>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dirty="0"/>
              <a:t>Evaluation Criteria</a:t>
            </a:r>
            <a:endParaRPr lang="en-US" dirty="0"/>
          </a:p>
        </p:txBody>
      </p:sp>
    </p:spTree>
    <p:extLst>
      <p:ext uri="{BB962C8B-B14F-4D97-AF65-F5344CB8AC3E}">
        <p14:creationId xmlns:p14="http://schemas.microsoft.com/office/powerpoint/2010/main" val="3394254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9031FE-C629-0D4A-84D3-572314867A66}"/>
              </a:ext>
            </a:extLst>
          </p:cNvPr>
          <p:cNvSpPr txBox="1"/>
          <p:nvPr/>
        </p:nvSpPr>
        <p:spPr>
          <a:xfrm>
            <a:off x="574886" y="1354809"/>
            <a:ext cx="2411286" cy="1200329"/>
          </a:xfrm>
          <a:prstGeom prst="rect">
            <a:avLst/>
          </a:prstGeom>
          <a:noFill/>
        </p:spPr>
        <p:txBody>
          <a:bodyPr wrap="square" rtlCol="0">
            <a:spAutoFit/>
          </a:bodyPr>
          <a:lstStyle/>
          <a:p>
            <a:pPr algn="ctr"/>
            <a:r>
              <a:rPr lang="en-ZA" sz="1200" b="1" dirty="0"/>
              <a:t>T2.2-02</a:t>
            </a:r>
          </a:p>
          <a:p>
            <a:pPr algn="ctr"/>
            <a:endParaRPr lang="en-ZA" sz="1200" b="1" dirty="0">
              <a:latin typeface="+mn-lt"/>
            </a:endParaRPr>
          </a:p>
          <a:p>
            <a:pPr algn="ctr"/>
            <a:r>
              <a:rPr lang="en-ZA" sz="1200" b="1" dirty="0"/>
              <a:t>MANAGEMENT &amp; CVs OF KEY PERSONS</a:t>
            </a:r>
          </a:p>
          <a:p>
            <a:pPr algn="ctr"/>
            <a:endParaRPr lang="en-ZA" sz="1200" b="1" dirty="0">
              <a:latin typeface="+mn-lt"/>
            </a:endParaRPr>
          </a:p>
          <a:p>
            <a:pPr algn="ctr"/>
            <a:r>
              <a:rPr lang="en-ZA" sz="1200" b="1" dirty="0"/>
              <a:t>60 POINTS</a:t>
            </a:r>
            <a:endParaRPr lang="en-US" sz="1200" b="1" dirty="0">
              <a:latin typeface="+mn-lt"/>
            </a:endParaRPr>
          </a:p>
        </p:txBody>
      </p:sp>
      <p:sp>
        <p:nvSpPr>
          <p:cNvPr id="18" name="TextBox 17">
            <a:extLst>
              <a:ext uri="{FF2B5EF4-FFF2-40B4-BE49-F238E27FC236}">
                <a16:creationId xmlns:a16="http://schemas.microsoft.com/office/drawing/2014/main" id="{328E00E9-675B-9EBF-8A04-083E98D39820}"/>
              </a:ext>
            </a:extLst>
          </p:cNvPr>
          <p:cNvSpPr txBox="1"/>
          <p:nvPr/>
        </p:nvSpPr>
        <p:spPr>
          <a:xfrm>
            <a:off x="574886" y="2921168"/>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T2.2-03</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APPROACH PAPER</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20 POINTS</a:t>
            </a:r>
            <a:endParaRPr lang="en-US" sz="1200" b="1" dirty="0">
              <a:solidFill>
                <a:schemeClr val="tx1">
                  <a:lumMod val="10000"/>
                  <a:lumOff val="90000"/>
                </a:schemeClr>
              </a:solidFill>
              <a:latin typeface="+mn-lt"/>
            </a:endParaRPr>
          </a:p>
        </p:txBody>
      </p:sp>
      <p:sp>
        <p:nvSpPr>
          <p:cNvPr id="20" name="TextBox 19">
            <a:extLst>
              <a:ext uri="{FF2B5EF4-FFF2-40B4-BE49-F238E27FC236}">
                <a16:creationId xmlns:a16="http://schemas.microsoft.com/office/drawing/2014/main" id="{5C9E3520-3D49-B2DC-17CF-19BD14EFC2E9}"/>
              </a:ext>
            </a:extLst>
          </p:cNvPr>
          <p:cNvSpPr txBox="1"/>
          <p:nvPr/>
        </p:nvSpPr>
        <p:spPr>
          <a:xfrm>
            <a:off x="574886" y="4085794"/>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T2.2-04</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COMPANY EXPERIENCE</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15 POINTS</a:t>
            </a:r>
            <a:endParaRPr lang="en-US" sz="1200" b="1" dirty="0">
              <a:solidFill>
                <a:schemeClr val="tx1">
                  <a:lumMod val="10000"/>
                  <a:lumOff val="90000"/>
                </a:schemeClr>
              </a:solidFill>
              <a:latin typeface="+mn-lt"/>
            </a:endParaRPr>
          </a:p>
        </p:txBody>
      </p:sp>
      <p:sp>
        <p:nvSpPr>
          <p:cNvPr id="22" name="TextBox 21">
            <a:extLst>
              <a:ext uri="{FF2B5EF4-FFF2-40B4-BE49-F238E27FC236}">
                <a16:creationId xmlns:a16="http://schemas.microsoft.com/office/drawing/2014/main" id="{14585505-ED68-7160-EF12-4D3AB602DC16}"/>
              </a:ext>
            </a:extLst>
          </p:cNvPr>
          <p:cNvSpPr txBox="1"/>
          <p:nvPr/>
        </p:nvSpPr>
        <p:spPr>
          <a:xfrm>
            <a:off x="574886" y="5250420"/>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T2.2-05</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PROGRAMME</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10 POINTS</a:t>
            </a:r>
            <a:endParaRPr lang="en-US" sz="1200" b="1" dirty="0">
              <a:solidFill>
                <a:schemeClr val="tx1">
                  <a:lumMod val="10000"/>
                  <a:lumOff val="90000"/>
                </a:schemeClr>
              </a:solidFill>
              <a:latin typeface="+mn-lt"/>
            </a:endParaRPr>
          </a:p>
        </p:txBody>
      </p:sp>
      <p:cxnSp>
        <p:nvCxnSpPr>
          <p:cNvPr id="3" name="Straight Arrow Connector 2">
            <a:extLst>
              <a:ext uri="{FF2B5EF4-FFF2-40B4-BE49-F238E27FC236}">
                <a16:creationId xmlns:a16="http://schemas.microsoft.com/office/drawing/2014/main" id="{E426E9FB-ECFF-9373-5C59-62DC2E3AE2E6}"/>
              </a:ext>
            </a:extLst>
          </p:cNvPr>
          <p:cNvCxnSpPr>
            <a:cxnSpLocks/>
          </p:cNvCxnSpPr>
          <p:nvPr/>
        </p:nvCxnSpPr>
        <p:spPr>
          <a:xfrm>
            <a:off x="723428" y="2720439"/>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2C274AD5-C5E9-71BB-F453-11A5447A823A}"/>
              </a:ext>
            </a:extLst>
          </p:cNvPr>
          <p:cNvCxnSpPr>
            <a:cxnSpLocks/>
          </p:cNvCxnSpPr>
          <p:nvPr/>
        </p:nvCxnSpPr>
        <p:spPr>
          <a:xfrm>
            <a:off x="723428" y="4010891"/>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AD0FCB2B-D28B-874A-6634-3938BF200686}"/>
              </a:ext>
            </a:extLst>
          </p:cNvPr>
          <p:cNvCxnSpPr>
            <a:cxnSpLocks/>
          </p:cNvCxnSpPr>
          <p:nvPr/>
        </p:nvCxnSpPr>
        <p:spPr>
          <a:xfrm>
            <a:off x="723428" y="5173683"/>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E2F6B79-03EF-5578-444A-C36157A94A67}"/>
              </a:ext>
            </a:extLst>
          </p:cNvPr>
          <p:cNvSpPr/>
          <p:nvPr/>
        </p:nvSpPr>
        <p:spPr>
          <a:xfrm>
            <a:off x="3570845" y="1245330"/>
            <a:ext cx="6844804" cy="5020726"/>
          </a:xfrm>
          <a:prstGeom prst="rect">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4" name="Triangle 13">
            <a:extLst>
              <a:ext uri="{FF2B5EF4-FFF2-40B4-BE49-F238E27FC236}">
                <a16:creationId xmlns:a16="http://schemas.microsoft.com/office/drawing/2014/main" id="{9EE852C3-7C70-DE6E-8F39-43EF5216E698}"/>
              </a:ext>
            </a:extLst>
          </p:cNvPr>
          <p:cNvSpPr/>
          <p:nvPr/>
        </p:nvSpPr>
        <p:spPr>
          <a:xfrm rot="16200000">
            <a:off x="3216231" y="1668893"/>
            <a:ext cx="318496" cy="572160"/>
          </a:xfrm>
          <a:prstGeom prst="triangle">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5" name="TextBox 14">
            <a:extLst>
              <a:ext uri="{FF2B5EF4-FFF2-40B4-BE49-F238E27FC236}">
                <a16:creationId xmlns:a16="http://schemas.microsoft.com/office/drawing/2014/main" id="{89C432D1-576F-19AA-73F9-E4B19E9C2F02}"/>
              </a:ext>
            </a:extLst>
          </p:cNvPr>
          <p:cNvSpPr txBox="1"/>
          <p:nvPr/>
        </p:nvSpPr>
        <p:spPr>
          <a:xfrm>
            <a:off x="3661559" y="1354809"/>
            <a:ext cx="6485928" cy="4763676"/>
          </a:xfrm>
          <a:prstGeom prst="rect">
            <a:avLst/>
          </a:prstGeom>
          <a:noFill/>
        </p:spPr>
        <p:txBody>
          <a:bodyPr wrap="square" rtlCol="0">
            <a:spAutoFit/>
          </a:bodyPr>
          <a:lstStyle/>
          <a:p>
            <a:pPr>
              <a:lnSpc>
                <a:spcPct val="150000"/>
              </a:lnSpc>
            </a:pPr>
            <a:r>
              <a:rPr lang="en-ZA" sz="1200" b="1" i="1" dirty="0"/>
              <a:t>Evaluation Criteria: </a:t>
            </a:r>
            <a:r>
              <a:rPr lang="en-ZA" sz="1200" i="1" dirty="0"/>
              <a:t>Qualifications, Training and skills, Professional Registrations, and years of experience</a:t>
            </a:r>
          </a:p>
          <a:p>
            <a:pPr>
              <a:lnSpc>
                <a:spcPct val="150000"/>
              </a:lnSpc>
            </a:pPr>
            <a:endParaRPr lang="en-ZA" sz="1200" dirty="0">
              <a:latin typeface="+mn-lt"/>
            </a:endParaRPr>
          </a:p>
          <a:p>
            <a:pPr marL="171450" indent="-171450">
              <a:lnSpc>
                <a:spcPct val="150000"/>
              </a:lnSpc>
              <a:buFont typeface="Arial" panose="020B0604020202020204" pitchFamily="34" charset="0"/>
              <a:buChar char="•"/>
            </a:pPr>
            <a:r>
              <a:rPr lang="en-ZA" sz="1200" dirty="0"/>
              <a:t>Engineering Manager</a:t>
            </a:r>
          </a:p>
          <a:p>
            <a:pPr marL="171450" indent="-171450">
              <a:lnSpc>
                <a:spcPct val="150000"/>
              </a:lnSpc>
              <a:buFont typeface="Arial" panose="020B0604020202020204" pitchFamily="34" charset="0"/>
              <a:buChar char="•"/>
            </a:pPr>
            <a:r>
              <a:rPr lang="en-ZA" sz="1200" dirty="0">
                <a:latin typeface="+mn-lt"/>
              </a:rPr>
              <a:t>Senior Design Engineer</a:t>
            </a:r>
          </a:p>
          <a:p>
            <a:pPr marL="171450" indent="-171450">
              <a:lnSpc>
                <a:spcPct val="150000"/>
              </a:lnSpc>
              <a:buFont typeface="Arial" panose="020B0604020202020204" pitchFamily="34" charset="0"/>
              <a:buChar char="•"/>
            </a:pPr>
            <a:r>
              <a:rPr lang="en-ZA" sz="1200" dirty="0"/>
              <a:t>Marine/Structural </a:t>
            </a:r>
            <a:r>
              <a:rPr lang="en-ZA" sz="1200" dirty="0">
                <a:latin typeface="+mn-lt"/>
              </a:rPr>
              <a:t>Engineer</a:t>
            </a:r>
          </a:p>
          <a:p>
            <a:pPr marL="171450" indent="-171450">
              <a:lnSpc>
                <a:spcPct val="150000"/>
              </a:lnSpc>
              <a:buFont typeface="Arial" panose="020B0604020202020204" pitchFamily="34" charset="0"/>
              <a:buChar char="•"/>
            </a:pPr>
            <a:r>
              <a:rPr lang="en-ZA" sz="1200" dirty="0"/>
              <a:t>Civil/Transportation E</a:t>
            </a:r>
            <a:r>
              <a:rPr lang="en-ZA" sz="1200" dirty="0">
                <a:latin typeface="+mn-lt"/>
              </a:rPr>
              <a:t>ngineer</a:t>
            </a:r>
          </a:p>
          <a:p>
            <a:pPr marL="171450" indent="-171450">
              <a:lnSpc>
                <a:spcPct val="150000"/>
              </a:lnSpc>
              <a:buFont typeface="Arial" panose="020B0604020202020204" pitchFamily="34" charset="0"/>
              <a:buChar char="•"/>
            </a:pPr>
            <a:r>
              <a:rPr lang="en-ZA" sz="1200" dirty="0">
                <a:latin typeface="+mn-lt"/>
              </a:rPr>
              <a:t>Electrical Engineer</a:t>
            </a:r>
          </a:p>
          <a:p>
            <a:pPr marL="171450" indent="-171450">
              <a:lnSpc>
                <a:spcPct val="150000"/>
              </a:lnSpc>
              <a:buFont typeface="Arial" panose="020B0604020202020204" pitchFamily="34" charset="0"/>
              <a:buChar char="•"/>
            </a:pPr>
            <a:r>
              <a:rPr lang="en-ZA" sz="1200" dirty="0">
                <a:latin typeface="+mn-lt"/>
              </a:rPr>
              <a:t>Senior Project Manager</a:t>
            </a:r>
          </a:p>
          <a:p>
            <a:pPr marL="171450" indent="-171450">
              <a:lnSpc>
                <a:spcPct val="150000"/>
              </a:lnSpc>
              <a:buFont typeface="Arial" panose="020B0604020202020204" pitchFamily="34" charset="0"/>
              <a:buChar char="•"/>
            </a:pPr>
            <a:r>
              <a:rPr lang="en-ZA" sz="1200" dirty="0">
                <a:latin typeface="+mn-lt"/>
              </a:rPr>
              <a:t>Senior Construction Manager</a:t>
            </a:r>
          </a:p>
          <a:p>
            <a:pPr marL="171450" indent="-171450">
              <a:lnSpc>
                <a:spcPct val="150000"/>
              </a:lnSpc>
              <a:buFont typeface="Arial" panose="020B0604020202020204" pitchFamily="34" charset="0"/>
              <a:buChar char="•"/>
            </a:pPr>
            <a:r>
              <a:rPr lang="en-ZA" sz="1200" dirty="0">
                <a:latin typeface="+mn-lt"/>
              </a:rPr>
              <a:t>Environmental Manager</a:t>
            </a:r>
          </a:p>
          <a:p>
            <a:pPr marL="171450" indent="-171450">
              <a:lnSpc>
                <a:spcPct val="150000"/>
              </a:lnSpc>
              <a:buFont typeface="Arial" panose="020B0604020202020204" pitchFamily="34" charset="0"/>
              <a:buChar char="•"/>
            </a:pPr>
            <a:r>
              <a:rPr lang="en-ZA" sz="1200" dirty="0">
                <a:latin typeface="+mn-lt"/>
              </a:rPr>
              <a:t>Safety Agent</a:t>
            </a:r>
          </a:p>
          <a:p>
            <a:pPr marL="171450" indent="-171450">
              <a:lnSpc>
                <a:spcPct val="150000"/>
              </a:lnSpc>
              <a:buFont typeface="Arial" panose="020B0604020202020204" pitchFamily="34" charset="0"/>
              <a:buChar char="•"/>
            </a:pPr>
            <a:r>
              <a:rPr lang="en-ZA" sz="1200" dirty="0">
                <a:latin typeface="+mn-lt"/>
              </a:rPr>
              <a:t>Project Controls Manager</a:t>
            </a:r>
          </a:p>
          <a:p>
            <a:pPr marL="171450" indent="-171450">
              <a:lnSpc>
                <a:spcPct val="150000"/>
              </a:lnSpc>
              <a:buFont typeface="Arial" panose="020B0604020202020204" pitchFamily="34" charset="0"/>
              <a:buChar char="•"/>
            </a:pPr>
            <a:r>
              <a:rPr lang="en-ZA" sz="1200" dirty="0">
                <a:latin typeface="+mn-lt"/>
              </a:rPr>
              <a:t>Quantity surveyor</a:t>
            </a:r>
            <a:endParaRPr lang="en-ZA" sz="1200" dirty="0"/>
          </a:p>
          <a:p>
            <a:pPr marL="171450" indent="-171450">
              <a:lnSpc>
                <a:spcPct val="150000"/>
              </a:lnSpc>
              <a:buFont typeface="Arial" panose="020B0604020202020204" pitchFamily="34" charset="0"/>
              <a:buChar char="•"/>
            </a:pPr>
            <a:r>
              <a:rPr lang="en-ZA" sz="1200" dirty="0">
                <a:latin typeface="+mn-lt"/>
              </a:rPr>
              <a:t>Quality officer</a:t>
            </a:r>
          </a:p>
          <a:p>
            <a:pPr marL="171450" indent="-171450">
              <a:lnSpc>
                <a:spcPct val="150000"/>
              </a:lnSpc>
              <a:buFont typeface="Arial" panose="020B0604020202020204" pitchFamily="34" charset="0"/>
              <a:buChar char="•"/>
            </a:pPr>
            <a:r>
              <a:rPr lang="en-ZA" sz="1200" dirty="0"/>
              <a:t>Contract administrator</a:t>
            </a:r>
          </a:p>
          <a:p>
            <a:pPr>
              <a:lnSpc>
                <a:spcPct val="150000"/>
              </a:lnSpc>
            </a:pPr>
            <a:endParaRPr lang="en-US" sz="1200" dirty="0">
              <a:latin typeface="+mn-lt"/>
            </a:endParaRPr>
          </a:p>
        </p:txBody>
      </p:sp>
      <p:sp>
        <p:nvSpPr>
          <p:cNvPr id="2" name="Title 5">
            <a:extLst>
              <a:ext uri="{FF2B5EF4-FFF2-40B4-BE49-F238E27FC236}">
                <a16:creationId xmlns:a16="http://schemas.microsoft.com/office/drawing/2014/main" id="{B253585B-C5DF-5815-BB90-4534DB083F40}"/>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dirty="0"/>
              <a:t>Evaluation Criteria – Continue </a:t>
            </a:r>
            <a:endParaRPr lang="en-US" dirty="0"/>
          </a:p>
        </p:txBody>
      </p:sp>
    </p:spTree>
    <p:extLst>
      <p:ext uri="{BB962C8B-B14F-4D97-AF65-F5344CB8AC3E}">
        <p14:creationId xmlns:p14="http://schemas.microsoft.com/office/powerpoint/2010/main" val="3784198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9031FE-C629-0D4A-84D3-572314867A66}"/>
              </a:ext>
            </a:extLst>
          </p:cNvPr>
          <p:cNvSpPr txBox="1"/>
          <p:nvPr/>
        </p:nvSpPr>
        <p:spPr>
          <a:xfrm>
            <a:off x="574886" y="1354809"/>
            <a:ext cx="2411286" cy="1200329"/>
          </a:xfrm>
          <a:prstGeom prst="rect">
            <a:avLst/>
          </a:prstGeom>
          <a:noFill/>
        </p:spPr>
        <p:txBody>
          <a:bodyPr wrap="square" rtlCol="0">
            <a:spAutoFit/>
          </a:bodyPr>
          <a:lstStyle/>
          <a:p>
            <a:pPr algn="ctr"/>
            <a:r>
              <a:rPr lang="en-ZA" sz="1200" b="1" dirty="0">
                <a:solidFill>
                  <a:schemeClr val="tx1">
                    <a:lumMod val="10000"/>
                    <a:lumOff val="90000"/>
                  </a:schemeClr>
                </a:solidFill>
              </a:rPr>
              <a:t>T2.2-02</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MANAGEMENT &amp; CVs OF KEY PERSONS</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55 POINTS</a:t>
            </a:r>
            <a:endParaRPr lang="en-US" sz="1200" b="1" dirty="0">
              <a:solidFill>
                <a:schemeClr val="tx1">
                  <a:lumMod val="10000"/>
                  <a:lumOff val="90000"/>
                </a:schemeClr>
              </a:solidFill>
              <a:latin typeface="+mn-lt"/>
            </a:endParaRPr>
          </a:p>
        </p:txBody>
      </p:sp>
      <p:sp>
        <p:nvSpPr>
          <p:cNvPr id="18" name="TextBox 17">
            <a:extLst>
              <a:ext uri="{FF2B5EF4-FFF2-40B4-BE49-F238E27FC236}">
                <a16:creationId xmlns:a16="http://schemas.microsoft.com/office/drawing/2014/main" id="{328E00E9-675B-9EBF-8A04-083E98D39820}"/>
              </a:ext>
            </a:extLst>
          </p:cNvPr>
          <p:cNvSpPr txBox="1"/>
          <p:nvPr/>
        </p:nvSpPr>
        <p:spPr>
          <a:xfrm>
            <a:off x="574886" y="2921168"/>
            <a:ext cx="2411286" cy="1015663"/>
          </a:xfrm>
          <a:prstGeom prst="rect">
            <a:avLst/>
          </a:prstGeom>
          <a:noFill/>
        </p:spPr>
        <p:txBody>
          <a:bodyPr wrap="square" rtlCol="0">
            <a:spAutoFit/>
          </a:bodyPr>
          <a:lstStyle/>
          <a:p>
            <a:pPr algn="ctr"/>
            <a:r>
              <a:rPr lang="en-ZA" sz="1200" b="1" dirty="0"/>
              <a:t>T2.2-03</a:t>
            </a:r>
          </a:p>
          <a:p>
            <a:pPr algn="ctr"/>
            <a:endParaRPr lang="en-ZA" sz="1200" b="1" dirty="0">
              <a:latin typeface="+mn-lt"/>
            </a:endParaRPr>
          </a:p>
          <a:p>
            <a:pPr algn="ctr"/>
            <a:r>
              <a:rPr lang="en-ZA" sz="1200" b="1" dirty="0"/>
              <a:t>APPROACH PAPER</a:t>
            </a:r>
          </a:p>
          <a:p>
            <a:pPr algn="ctr"/>
            <a:endParaRPr lang="en-ZA" sz="1200" b="1" dirty="0">
              <a:latin typeface="+mn-lt"/>
            </a:endParaRPr>
          </a:p>
          <a:p>
            <a:pPr algn="ctr"/>
            <a:r>
              <a:rPr lang="en-ZA" sz="1200" b="1" dirty="0"/>
              <a:t>20 POINTS</a:t>
            </a:r>
            <a:endParaRPr lang="en-US" sz="1200" b="1" dirty="0">
              <a:latin typeface="+mn-lt"/>
            </a:endParaRPr>
          </a:p>
        </p:txBody>
      </p:sp>
      <p:sp>
        <p:nvSpPr>
          <p:cNvPr id="20" name="TextBox 19">
            <a:extLst>
              <a:ext uri="{FF2B5EF4-FFF2-40B4-BE49-F238E27FC236}">
                <a16:creationId xmlns:a16="http://schemas.microsoft.com/office/drawing/2014/main" id="{5C9E3520-3D49-B2DC-17CF-19BD14EFC2E9}"/>
              </a:ext>
            </a:extLst>
          </p:cNvPr>
          <p:cNvSpPr txBox="1"/>
          <p:nvPr/>
        </p:nvSpPr>
        <p:spPr>
          <a:xfrm>
            <a:off x="574886" y="4085794"/>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T2.2-04</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COMPANY EXPERIENCE</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15 POINTS</a:t>
            </a:r>
            <a:endParaRPr lang="en-US" sz="1200" b="1" dirty="0">
              <a:solidFill>
                <a:schemeClr val="tx1">
                  <a:lumMod val="10000"/>
                  <a:lumOff val="90000"/>
                </a:schemeClr>
              </a:solidFill>
              <a:latin typeface="+mn-lt"/>
            </a:endParaRPr>
          </a:p>
        </p:txBody>
      </p:sp>
      <p:sp>
        <p:nvSpPr>
          <p:cNvPr id="22" name="TextBox 21">
            <a:extLst>
              <a:ext uri="{FF2B5EF4-FFF2-40B4-BE49-F238E27FC236}">
                <a16:creationId xmlns:a16="http://schemas.microsoft.com/office/drawing/2014/main" id="{14585505-ED68-7160-EF12-4D3AB602DC16}"/>
              </a:ext>
            </a:extLst>
          </p:cNvPr>
          <p:cNvSpPr txBox="1"/>
          <p:nvPr/>
        </p:nvSpPr>
        <p:spPr>
          <a:xfrm>
            <a:off x="574886" y="5250420"/>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T2.2-05</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PROGRAMME</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10 POINTS</a:t>
            </a:r>
            <a:endParaRPr lang="en-US" sz="1200" b="1" dirty="0">
              <a:solidFill>
                <a:schemeClr val="tx1">
                  <a:lumMod val="10000"/>
                  <a:lumOff val="90000"/>
                </a:schemeClr>
              </a:solidFill>
              <a:latin typeface="+mn-lt"/>
            </a:endParaRPr>
          </a:p>
        </p:txBody>
      </p:sp>
      <p:cxnSp>
        <p:nvCxnSpPr>
          <p:cNvPr id="3" name="Straight Arrow Connector 2">
            <a:extLst>
              <a:ext uri="{FF2B5EF4-FFF2-40B4-BE49-F238E27FC236}">
                <a16:creationId xmlns:a16="http://schemas.microsoft.com/office/drawing/2014/main" id="{E426E9FB-ECFF-9373-5C59-62DC2E3AE2E6}"/>
              </a:ext>
            </a:extLst>
          </p:cNvPr>
          <p:cNvCxnSpPr>
            <a:cxnSpLocks/>
          </p:cNvCxnSpPr>
          <p:nvPr/>
        </p:nvCxnSpPr>
        <p:spPr>
          <a:xfrm>
            <a:off x="723428" y="2720439"/>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2C274AD5-C5E9-71BB-F453-11A5447A823A}"/>
              </a:ext>
            </a:extLst>
          </p:cNvPr>
          <p:cNvCxnSpPr>
            <a:cxnSpLocks/>
          </p:cNvCxnSpPr>
          <p:nvPr/>
        </p:nvCxnSpPr>
        <p:spPr>
          <a:xfrm>
            <a:off x="723428" y="4010891"/>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AD0FCB2B-D28B-874A-6634-3938BF200686}"/>
              </a:ext>
            </a:extLst>
          </p:cNvPr>
          <p:cNvCxnSpPr>
            <a:cxnSpLocks/>
          </p:cNvCxnSpPr>
          <p:nvPr/>
        </p:nvCxnSpPr>
        <p:spPr>
          <a:xfrm>
            <a:off x="723428" y="5173683"/>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E2F6B79-03EF-5578-444A-C36157A94A67}"/>
              </a:ext>
            </a:extLst>
          </p:cNvPr>
          <p:cNvSpPr/>
          <p:nvPr/>
        </p:nvSpPr>
        <p:spPr>
          <a:xfrm>
            <a:off x="3570845" y="1245330"/>
            <a:ext cx="6844804" cy="5020726"/>
          </a:xfrm>
          <a:prstGeom prst="rect">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4" name="Triangle 13">
            <a:extLst>
              <a:ext uri="{FF2B5EF4-FFF2-40B4-BE49-F238E27FC236}">
                <a16:creationId xmlns:a16="http://schemas.microsoft.com/office/drawing/2014/main" id="{9EE852C3-7C70-DE6E-8F39-43EF5216E698}"/>
              </a:ext>
            </a:extLst>
          </p:cNvPr>
          <p:cNvSpPr/>
          <p:nvPr/>
        </p:nvSpPr>
        <p:spPr>
          <a:xfrm rot="16200000">
            <a:off x="3216231" y="3120331"/>
            <a:ext cx="318496" cy="572160"/>
          </a:xfrm>
          <a:prstGeom prst="triangle">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4" name="TextBox 3">
            <a:extLst>
              <a:ext uri="{FF2B5EF4-FFF2-40B4-BE49-F238E27FC236}">
                <a16:creationId xmlns:a16="http://schemas.microsoft.com/office/drawing/2014/main" id="{8600B46D-A087-7B8C-06A4-58CCAFFC0EB7}"/>
              </a:ext>
            </a:extLst>
          </p:cNvPr>
          <p:cNvSpPr txBox="1"/>
          <p:nvPr/>
        </p:nvSpPr>
        <p:spPr>
          <a:xfrm>
            <a:off x="3661559" y="1354809"/>
            <a:ext cx="6485928" cy="3378682"/>
          </a:xfrm>
          <a:prstGeom prst="rect">
            <a:avLst/>
          </a:prstGeom>
          <a:noFill/>
        </p:spPr>
        <p:txBody>
          <a:bodyPr wrap="square" rtlCol="0">
            <a:spAutoFit/>
          </a:bodyPr>
          <a:lstStyle/>
          <a:p>
            <a:pPr>
              <a:lnSpc>
                <a:spcPct val="150000"/>
              </a:lnSpc>
            </a:pPr>
            <a:r>
              <a:rPr lang="en-ZA" sz="1200" b="1" i="1" dirty="0"/>
              <a:t>Evaluation Criteria:</a:t>
            </a:r>
          </a:p>
          <a:p>
            <a:pPr>
              <a:lnSpc>
                <a:spcPct val="150000"/>
              </a:lnSpc>
            </a:pPr>
            <a:endParaRPr lang="en-ZA" sz="1200" dirty="0">
              <a:latin typeface="+mn-lt"/>
            </a:endParaRPr>
          </a:p>
          <a:p>
            <a:pPr marL="171450" lvl="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cs typeface="Times New Roman" panose="02020603050405020304" pitchFamily="18" charset="0"/>
              </a:rPr>
              <a:t>Outline of proposed approach</a:t>
            </a:r>
            <a:endParaRPr lang="en-ZA"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cs typeface="Times New Roman" panose="02020603050405020304" pitchFamily="18" charset="0"/>
              </a:rPr>
              <a:t>Feasibility design development approach</a:t>
            </a:r>
            <a:endParaRPr lang="en-ZA"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cs typeface="Times New Roman" panose="02020603050405020304" pitchFamily="18" charset="0"/>
              </a:rPr>
              <a:t>Design Reviewing process</a:t>
            </a:r>
            <a:endParaRPr lang="en-ZA"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cs typeface="Times New Roman" panose="02020603050405020304" pitchFamily="18" charset="0"/>
              </a:rPr>
              <a:t>Detailed list of other resources, professional skills and utilisation including a resource matrix</a:t>
            </a:r>
            <a:endParaRPr lang="en-ZA"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cs typeface="Times New Roman" panose="02020603050405020304" pitchFamily="18" charset="0"/>
              </a:rPr>
              <a:t>Management tools and system</a:t>
            </a:r>
            <a:endParaRPr lang="en-ZA" sz="12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cs typeface="Times New Roman" panose="02020603050405020304" pitchFamily="18" charset="0"/>
              </a:rPr>
              <a:t>Works Information (design philosophy)</a:t>
            </a:r>
            <a:endParaRPr lang="en-ZA"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ZA" sz="1200" kern="100" dirty="0">
                <a:effectLst/>
                <a:latin typeface="Tahoma" panose="020B0604030504040204" pitchFamily="34" charset="0"/>
                <a:ea typeface="Times New Roman" panose="02020603050405020304" pitchFamily="18" charset="0"/>
              </a:rPr>
              <a:t>Detailed method statement, technical approach and Task Order 1 and 2 sequencing in terms of the scope</a:t>
            </a:r>
            <a:r>
              <a:rPr lang="en-ZA" sz="1200" dirty="0">
                <a:effectLst/>
              </a:rPr>
              <a:t> </a:t>
            </a:r>
            <a:endParaRPr lang="en-ZA" sz="1200" dirty="0"/>
          </a:p>
          <a:p>
            <a:pPr>
              <a:lnSpc>
                <a:spcPct val="150000"/>
              </a:lnSpc>
            </a:pPr>
            <a:endParaRPr lang="en-US" sz="1200" dirty="0">
              <a:latin typeface="+mn-lt"/>
            </a:endParaRPr>
          </a:p>
        </p:txBody>
      </p:sp>
      <p:sp>
        <p:nvSpPr>
          <p:cNvPr id="2" name="Title 5">
            <a:extLst>
              <a:ext uri="{FF2B5EF4-FFF2-40B4-BE49-F238E27FC236}">
                <a16:creationId xmlns:a16="http://schemas.microsoft.com/office/drawing/2014/main" id="{99264224-77E1-2954-1A18-03D1D131340A}"/>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dirty="0"/>
              <a:t>Evaluation Criteria – Continue </a:t>
            </a:r>
            <a:endParaRPr lang="en-US" dirty="0"/>
          </a:p>
        </p:txBody>
      </p:sp>
    </p:spTree>
    <p:extLst>
      <p:ext uri="{BB962C8B-B14F-4D97-AF65-F5344CB8AC3E}">
        <p14:creationId xmlns:p14="http://schemas.microsoft.com/office/powerpoint/2010/main" val="3861322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9031FE-C629-0D4A-84D3-572314867A66}"/>
              </a:ext>
            </a:extLst>
          </p:cNvPr>
          <p:cNvSpPr txBox="1"/>
          <p:nvPr/>
        </p:nvSpPr>
        <p:spPr>
          <a:xfrm>
            <a:off x="574886" y="1354809"/>
            <a:ext cx="2411286" cy="1200329"/>
          </a:xfrm>
          <a:prstGeom prst="rect">
            <a:avLst/>
          </a:prstGeom>
          <a:noFill/>
        </p:spPr>
        <p:txBody>
          <a:bodyPr wrap="square" rtlCol="0">
            <a:spAutoFit/>
          </a:bodyPr>
          <a:lstStyle/>
          <a:p>
            <a:pPr algn="ctr"/>
            <a:r>
              <a:rPr lang="en-ZA" sz="1200" b="1" dirty="0">
                <a:solidFill>
                  <a:schemeClr val="tx1">
                    <a:lumMod val="10000"/>
                    <a:lumOff val="90000"/>
                  </a:schemeClr>
                </a:solidFill>
              </a:rPr>
              <a:t>T2.2-02</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MANAGEMENT &amp; CVs OF KEY PERSONS</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55 POINTS</a:t>
            </a:r>
            <a:endParaRPr lang="en-US" sz="1200" b="1" dirty="0">
              <a:solidFill>
                <a:schemeClr val="tx1">
                  <a:lumMod val="10000"/>
                  <a:lumOff val="90000"/>
                </a:schemeClr>
              </a:solidFill>
              <a:latin typeface="+mn-lt"/>
            </a:endParaRPr>
          </a:p>
        </p:txBody>
      </p:sp>
      <p:sp>
        <p:nvSpPr>
          <p:cNvPr id="18" name="TextBox 17">
            <a:extLst>
              <a:ext uri="{FF2B5EF4-FFF2-40B4-BE49-F238E27FC236}">
                <a16:creationId xmlns:a16="http://schemas.microsoft.com/office/drawing/2014/main" id="{328E00E9-675B-9EBF-8A04-083E98D39820}"/>
              </a:ext>
            </a:extLst>
          </p:cNvPr>
          <p:cNvSpPr txBox="1"/>
          <p:nvPr/>
        </p:nvSpPr>
        <p:spPr>
          <a:xfrm>
            <a:off x="574886" y="2921168"/>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T2.2-03</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APPROACH PAPER</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20 POINTS</a:t>
            </a:r>
            <a:endParaRPr lang="en-US" sz="1200" b="1" dirty="0">
              <a:solidFill>
                <a:schemeClr val="tx1">
                  <a:lumMod val="10000"/>
                  <a:lumOff val="90000"/>
                </a:schemeClr>
              </a:solidFill>
              <a:latin typeface="+mn-lt"/>
            </a:endParaRPr>
          </a:p>
        </p:txBody>
      </p:sp>
      <p:sp>
        <p:nvSpPr>
          <p:cNvPr id="20" name="TextBox 19">
            <a:extLst>
              <a:ext uri="{FF2B5EF4-FFF2-40B4-BE49-F238E27FC236}">
                <a16:creationId xmlns:a16="http://schemas.microsoft.com/office/drawing/2014/main" id="{5C9E3520-3D49-B2DC-17CF-19BD14EFC2E9}"/>
              </a:ext>
            </a:extLst>
          </p:cNvPr>
          <p:cNvSpPr txBox="1"/>
          <p:nvPr/>
        </p:nvSpPr>
        <p:spPr>
          <a:xfrm>
            <a:off x="574886" y="4085794"/>
            <a:ext cx="2411286" cy="1015663"/>
          </a:xfrm>
          <a:prstGeom prst="rect">
            <a:avLst/>
          </a:prstGeom>
          <a:noFill/>
        </p:spPr>
        <p:txBody>
          <a:bodyPr wrap="square" rtlCol="0">
            <a:spAutoFit/>
          </a:bodyPr>
          <a:lstStyle/>
          <a:p>
            <a:pPr algn="ctr"/>
            <a:r>
              <a:rPr lang="en-ZA" sz="1200" b="1" dirty="0"/>
              <a:t>T2.2-04</a:t>
            </a:r>
          </a:p>
          <a:p>
            <a:pPr algn="ctr"/>
            <a:endParaRPr lang="en-ZA" sz="1200" b="1" dirty="0">
              <a:latin typeface="+mn-lt"/>
            </a:endParaRPr>
          </a:p>
          <a:p>
            <a:pPr algn="ctr"/>
            <a:r>
              <a:rPr lang="en-ZA" sz="1200" b="1" dirty="0"/>
              <a:t>COMPANY EXPERIENCE</a:t>
            </a:r>
          </a:p>
          <a:p>
            <a:pPr algn="ctr"/>
            <a:endParaRPr lang="en-ZA" sz="1200" b="1" dirty="0">
              <a:latin typeface="+mn-lt"/>
            </a:endParaRPr>
          </a:p>
          <a:p>
            <a:pPr algn="ctr"/>
            <a:r>
              <a:rPr lang="en-ZA" sz="1200" b="1" dirty="0"/>
              <a:t>10 POINTS</a:t>
            </a:r>
            <a:endParaRPr lang="en-US" sz="1200" b="1" dirty="0">
              <a:latin typeface="+mn-lt"/>
            </a:endParaRPr>
          </a:p>
        </p:txBody>
      </p:sp>
      <p:sp>
        <p:nvSpPr>
          <p:cNvPr id="22" name="TextBox 21">
            <a:extLst>
              <a:ext uri="{FF2B5EF4-FFF2-40B4-BE49-F238E27FC236}">
                <a16:creationId xmlns:a16="http://schemas.microsoft.com/office/drawing/2014/main" id="{14585505-ED68-7160-EF12-4D3AB602DC16}"/>
              </a:ext>
            </a:extLst>
          </p:cNvPr>
          <p:cNvSpPr txBox="1"/>
          <p:nvPr/>
        </p:nvSpPr>
        <p:spPr>
          <a:xfrm>
            <a:off x="574886" y="5250420"/>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T2.2-05</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PROGRAMME</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10 POINTS</a:t>
            </a:r>
            <a:endParaRPr lang="en-US" sz="1200" b="1" dirty="0">
              <a:solidFill>
                <a:schemeClr val="tx1">
                  <a:lumMod val="10000"/>
                  <a:lumOff val="90000"/>
                </a:schemeClr>
              </a:solidFill>
              <a:latin typeface="+mn-lt"/>
            </a:endParaRPr>
          </a:p>
        </p:txBody>
      </p:sp>
      <p:cxnSp>
        <p:nvCxnSpPr>
          <p:cNvPr id="3" name="Straight Arrow Connector 2">
            <a:extLst>
              <a:ext uri="{FF2B5EF4-FFF2-40B4-BE49-F238E27FC236}">
                <a16:creationId xmlns:a16="http://schemas.microsoft.com/office/drawing/2014/main" id="{E426E9FB-ECFF-9373-5C59-62DC2E3AE2E6}"/>
              </a:ext>
            </a:extLst>
          </p:cNvPr>
          <p:cNvCxnSpPr>
            <a:cxnSpLocks/>
          </p:cNvCxnSpPr>
          <p:nvPr/>
        </p:nvCxnSpPr>
        <p:spPr>
          <a:xfrm>
            <a:off x="723428" y="2720439"/>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2C274AD5-C5E9-71BB-F453-11A5447A823A}"/>
              </a:ext>
            </a:extLst>
          </p:cNvPr>
          <p:cNvCxnSpPr>
            <a:cxnSpLocks/>
          </p:cNvCxnSpPr>
          <p:nvPr/>
        </p:nvCxnSpPr>
        <p:spPr>
          <a:xfrm>
            <a:off x="723428" y="4010891"/>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AD0FCB2B-D28B-874A-6634-3938BF200686}"/>
              </a:ext>
            </a:extLst>
          </p:cNvPr>
          <p:cNvCxnSpPr>
            <a:cxnSpLocks/>
          </p:cNvCxnSpPr>
          <p:nvPr/>
        </p:nvCxnSpPr>
        <p:spPr>
          <a:xfrm>
            <a:off x="723428" y="5173683"/>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E2F6B79-03EF-5578-444A-C36157A94A67}"/>
              </a:ext>
            </a:extLst>
          </p:cNvPr>
          <p:cNvSpPr/>
          <p:nvPr/>
        </p:nvSpPr>
        <p:spPr>
          <a:xfrm>
            <a:off x="3570845" y="1245330"/>
            <a:ext cx="6844804" cy="5020726"/>
          </a:xfrm>
          <a:prstGeom prst="rect">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4" name="Triangle 13">
            <a:extLst>
              <a:ext uri="{FF2B5EF4-FFF2-40B4-BE49-F238E27FC236}">
                <a16:creationId xmlns:a16="http://schemas.microsoft.com/office/drawing/2014/main" id="{9EE852C3-7C70-DE6E-8F39-43EF5216E698}"/>
              </a:ext>
            </a:extLst>
          </p:cNvPr>
          <p:cNvSpPr/>
          <p:nvPr/>
        </p:nvSpPr>
        <p:spPr>
          <a:xfrm rot="16200000">
            <a:off x="3216231" y="4307873"/>
            <a:ext cx="318496" cy="572160"/>
          </a:xfrm>
          <a:prstGeom prst="triangle">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5" name="TextBox 4">
            <a:extLst>
              <a:ext uri="{FF2B5EF4-FFF2-40B4-BE49-F238E27FC236}">
                <a16:creationId xmlns:a16="http://schemas.microsoft.com/office/drawing/2014/main" id="{4FD76B89-36FD-90C4-A521-A751FCC50384}"/>
              </a:ext>
            </a:extLst>
          </p:cNvPr>
          <p:cNvSpPr txBox="1"/>
          <p:nvPr/>
        </p:nvSpPr>
        <p:spPr>
          <a:xfrm>
            <a:off x="3661559" y="1354809"/>
            <a:ext cx="6485928" cy="143968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ZA" sz="1200" b="1" i="1" dirty="0"/>
              <a:t>Evaluation criteria:</a:t>
            </a:r>
          </a:p>
          <a:p>
            <a:pPr marL="171450" indent="-171450">
              <a:lnSpc>
                <a:spcPct val="150000"/>
              </a:lnSpc>
              <a:buFont typeface="Arial" panose="020B0604020202020204" pitchFamily="34" charset="0"/>
              <a:buChar char="•"/>
            </a:pPr>
            <a:endParaRPr lang="en-ZA" sz="1200" dirty="0"/>
          </a:p>
          <a:p>
            <a:pPr marL="171450" indent="-171450">
              <a:lnSpc>
                <a:spcPct val="150000"/>
              </a:lnSpc>
              <a:buFont typeface="Arial" panose="020B0604020202020204" pitchFamily="34" charset="0"/>
              <a:buChar char="•"/>
            </a:pPr>
            <a:r>
              <a:rPr lang="en-ZA" sz="1200" dirty="0"/>
              <a:t>Similar projects: Minimum 2 similar type projects</a:t>
            </a:r>
          </a:p>
          <a:p>
            <a:pPr marL="171450" indent="-171450">
              <a:lnSpc>
                <a:spcPct val="150000"/>
              </a:lnSpc>
              <a:buFont typeface="Arial" panose="020B0604020202020204" pitchFamily="34" charset="0"/>
              <a:buChar char="•"/>
            </a:pPr>
            <a:r>
              <a:rPr lang="en-ZA" sz="1200" dirty="0"/>
              <a:t>Number of references: Minimum 2 references </a:t>
            </a:r>
          </a:p>
          <a:p>
            <a:pPr>
              <a:lnSpc>
                <a:spcPct val="150000"/>
              </a:lnSpc>
            </a:pPr>
            <a:endParaRPr lang="en-US" sz="1200" dirty="0">
              <a:latin typeface="+mn-lt"/>
            </a:endParaRPr>
          </a:p>
        </p:txBody>
      </p:sp>
      <p:sp>
        <p:nvSpPr>
          <p:cNvPr id="2" name="Title 5">
            <a:extLst>
              <a:ext uri="{FF2B5EF4-FFF2-40B4-BE49-F238E27FC236}">
                <a16:creationId xmlns:a16="http://schemas.microsoft.com/office/drawing/2014/main" id="{A9E9429E-83BB-068D-1358-276DFF95C071}"/>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dirty="0"/>
              <a:t>Evaluation Criteria – Continue </a:t>
            </a:r>
            <a:endParaRPr lang="en-US" dirty="0"/>
          </a:p>
        </p:txBody>
      </p:sp>
    </p:spTree>
    <p:extLst>
      <p:ext uri="{BB962C8B-B14F-4D97-AF65-F5344CB8AC3E}">
        <p14:creationId xmlns:p14="http://schemas.microsoft.com/office/powerpoint/2010/main" val="2522531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C9031FE-C629-0D4A-84D3-572314867A66}"/>
              </a:ext>
            </a:extLst>
          </p:cNvPr>
          <p:cNvSpPr txBox="1"/>
          <p:nvPr/>
        </p:nvSpPr>
        <p:spPr>
          <a:xfrm>
            <a:off x="574886" y="1354809"/>
            <a:ext cx="2411286" cy="1200329"/>
          </a:xfrm>
          <a:prstGeom prst="rect">
            <a:avLst/>
          </a:prstGeom>
          <a:noFill/>
        </p:spPr>
        <p:txBody>
          <a:bodyPr wrap="square" rtlCol="0">
            <a:spAutoFit/>
          </a:bodyPr>
          <a:lstStyle/>
          <a:p>
            <a:pPr algn="ctr"/>
            <a:r>
              <a:rPr lang="en-ZA" sz="1200" b="1" dirty="0">
                <a:solidFill>
                  <a:schemeClr val="tx1">
                    <a:lumMod val="10000"/>
                    <a:lumOff val="90000"/>
                  </a:schemeClr>
                </a:solidFill>
              </a:rPr>
              <a:t>T2.2-02</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MANAGEMENT &amp; CVs OF KEY PERSONS</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55 POINTS</a:t>
            </a:r>
            <a:endParaRPr lang="en-US" sz="1200" b="1" dirty="0">
              <a:solidFill>
                <a:schemeClr val="tx1">
                  <a:lumMod val="10000"/>
                  <a:lumOff val="90000"/>
                </a:schemeClr>
              </a:solidFill>
              <a:latin typeface="+mn-lt"/>
            </a:endParaRPr>
          </a:p>
        </p:txBody>
      </p:sp>
      <p:sp>
        <p:nvSpPr>
          <p:cNvPr id="18" name="TextBox 17">
            <a:extLst>
              <a:ext uri="{FF2B5EF4-FFF2-40B4-BE49-F238E27FC236}">
                <a16:creationId xmlns:a16="http://schemas.microsoft.com/office/drawing/2014/main" id="{328E00E9-675B-9EBF-8A04-083E98D39820}"/>
              </a:ext>
            </a:extLst>
          </p:cNvPr>
          <p:cNvSpPr txBox="1"/>
          <p:nvPr/>
        </p:nvSpPr>
        <p:spPr>
          <a:xfrm>
            <a:off x="574886" y="2921168"/>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T2.2-03</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APPROACH PAPER</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20 POINTS</a:t>
            </a:r>
            <a:endParaRPr lang="en-US" sz="1200" b="1" dirty="0">
              <a:solidFill>
                <a:schemeClr val="tx1">
                  <a:lumMod val="10000"/>
                  <a:lumOff val="90000"/>
                </a:schemeClr>
              </a:solidFill>
              <a:latin typeface="+mn-lt"/>
            </a:endParaRPr>
          </a:p>
        </p:txBody>
      </p:sp>
      <p:sp>
        <p:nvSpPr>
          <p:cNvPr id="20" name="TextBox 19">
            <a:extLst>
              <a:ext uri="{FF2B5EF4-FFF2-40B4-BE49-F238E27FC236}">
                <a16:creationId xmlns:a16="http://schemas.microsoft.com/office/drawing/2014/main" id="{5C9E3520-3D49-B2DC-17CF-19BD14EFC2E9}"/>
              </a:ext>
            </a:extLst>
          </p:cNvPr>
          <p:cNvSpPr txBox="1"/>
          <p:nvPr/>
        </p:nvSpPr>
        <p:spPr>
          <a:xfrm>
            <a:off x="574886" y="4085794"/>
            <a:ext cx="2411286" cy="1015663"/>
          </a:xfrm>
          <a:prstGeom prst="rect">
            <a:avLst/>
          </a:prstGeom>
          <a:noFill/>
        </p:spPr>
        <p:txBody>
          <a:bodyPr wrap="square" rtlCol="0">
            <a:spAutoFit/>
          </a:bodyPr>
          <a:lstStyle/>
          <a:p>
            <a:pPr algn="ctr"/>
            <a:r>
              <a:rPr lang="en-ZA" sz="1200" b="1" dirty="0">
                <a:solidFill>
                  <a:schemeClr val="tx1">
                    <a:lumMod val="10000"/>
                    <a:lumOff val="90000"/>
                  </a:schemeClr>
                </a:solidFill>
              </a:rPr>
              <a:t>T2.2-04</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COMPANY EXPERIENCE</a:t>
            </a:r>
          </a:p>
          <a:p>
            <a:pPr algn="ctr"/>
            <a:endParaRPr lang="en-ZA" sz="1200" b="1" dirty="0">
              <a:solidFill>
                <a:schemeClr val="tx1">
                  <a:lumMod val="10000"/>
                  <a:lumOff val="90000"/>
                </a:schemeClr>
              </a:solidFill>
              <a:latin typeface="+mn-lt"/>
            </a:endParaRPr>
          </a:p>
          <a:p>
            <a:pPr algn="ctr"/>
            <a:r>
              <a:rPr lang="en-ZA" sz="1200" b="1" dirty="0">
                <a:solidFill>
                  <a:schemeClr val="tx1">
                    <a:lumMod val="10000"/>
                    <a:lumOff val="90000"/>
                  </a:schemeClr>
                </a:solidFill>
              </a:rPr>
              <a:t>15 POINTS</a:t>
            </a:r>
            <a:endParaRPr lang="en-US" sz="1200" b="1" dirty="0">
              <a:solidFill>
                <a:schemeClr val="tx1">
                  <a:lumMod val="10000"/>
                  <a:lumOff val="90000"/>
                </a:schemeClr>
              </a:solidFill>
              <a:latin typeface="+mn-lt"/>
            </a:endParaRPr>
          </a:p>
        </p:txBody>
      </p:sp>
      <p:sp>
        <p:nvSpPr>
          <p:cNvPr id="22" name="TextBox 21">
            <a:extLst>
              <a:ext uri="{FF2B5EF4-FFF2-40B4-BE49-F238E27FC236}">
                <a16:creationId xmlns:a16="http://schemas.microsoft.com/office/drawing/2014/main" id="{14585505-ED68-7160-EF12-4D3AB602DC16}"/>
              </a:ext>
            </a:extLst>
          </p:cNvPr>
          <p:cNvSpPr txBox="1"/>
          <p:nvPr/>
        </p:nvSpPr>
        <p:spPr>
          <a:xfrm>
            <a:off x="574886" y="5250420"/>
            <a:ext cx="2411286" cy="1015663"/>
          </a:xfrm>
          <a:prstGeom prst="rect">
            <a:avLst/>
          </a:prstGeom>
          <a:noFill/>
        </p:spPr>
        <p:txBody>
          <a:bodyPr wrap="square" rtlCol="0">
            <a:spAutoFit/>
          </a:bodyPr>
          <a:lstStyle/>
          <a:p>
            <a:pPr algn="ctr"/>
            <a:r>
              <a:rPr lang="en-ZA" sz="1200" b="1" dirty="0"/>
              <a:t>T2.2-05</a:t>
            </a:r>
          </a:p>
          <a:p>
            <a:pPr algn="ctr"/>
            <a:endParaRPr lang="en-ZA" sz="1200" b="1" dirty="0">
              <a:latin typeface="+mn-lt"/>
            </a:endParaRPr>
          </a:p>
          <a:p>
            <a:pPr algn="ctr"/>
            <a:r>
              <a:rPr lang="en-ZA" sz="1200" b="1" dirty="0"/>
              <a:t>PROGRAMME</a:t>
            </a:r>
          </a:p>
          <a:p>
            <a:pPr algn="ctr"/>
            <a:endParaRPr lang="en-ZA" sz="1200" b="1" dirty="0">
              <a:latin typeface="+mn-lt"/>
            </a:endParaRPr>
          </a:p>
          <a:p>
            <a:pPr algn="ctr"/>
            <a:r>
              <a:rPr lang="en-ZA" sz="1200" b="1" dirty="0"/>
              <a:t>10 POINTS</a:t>
            </a:r>
            <a:endParaRPr lang="en-US" sz="1200" b="1" dirty="0">
              <a:latin typeface="+mn-lt"/>
            </a:endParaRPr>
          </a:p>
        </p:txBody>
      </p:sp>
      <p:cxnSp>
        <p:nvCxnSpPr>
          <p:cNvPr id="3" name="Straight Arrow Connector 2">
            <a:extLst>
              <a:ext uri="{FF2B5EF4-FFF2-40B4-BE49-F238E27FC236}">
                <a16:creationId xmlns:a16="http://schemas.microsoft.com/office/drawing/2014/main" id="{E426E9FB-ECFF-9373-5C59-62DC2E3AE2E6}"/>
              </a:ext>
            </a:extLst>
          </p:cNvPr>
          <p:cNvCxnSpPr>
            <a:cxnSpLocks/>
          </p:cNvCxnSpPr>
          <p:nvPr/>
        </p:nvCxnSpPr>
        <p:spPr>
          <a:xfrm>
            <a:off x="723428" y="2720439"/>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2C274AD5-C5E9-71BB-F453-11A5447A823A}"/>
              </a:ext>
            </a:extLst>
          </p:cNvPr>
          <p:cNvCxnSpPr>
            <a:cxnSpLocks/>
          </p:cNvCxnSpPr>
          <p:nvPr/>
        </p:nvCxnSpPr>
        <p:spPr>
          <a:xfrm>
            <a:off x="723428" y="4010891"/>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AD0FCB2B-D28B-874A-6634-3938BF200686}"/>
              </a:ext>
            </a:extLst>
          </p:cNvPr>
          <p:cNvCxnSpPr>
            <a:cxnSpLocks/>
          </p:cNvCxnSpPr>
          <p:nvPr/>
        </p:nvCxnSpPr>
        <p:spPr>
          <a:xfrm>
            <a:off x="723428" y="5173683"/>
            <a:ext cx="2262744"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Rectangle 12">
            <a:extLst>
              <a:ext uri="{FF2B5EF4-FFF2-40B4-BE49-F238E27FC236}">
                <a16:creationId xmlns:a16="http://schemas.microsoft.com/office/drawing/2014/main" id="{7E2F6B79-03EF-5578-444A-C36157A94A67}"/>
              </a:ext>
            </a:extLst>
          </p:cNvPr>
          <p:cNvSpPr/>
          <p:nvPr/>
        </p:nvSpPr>
        <p:spPr>
          <a:xfrm>
            <a:off x="3570845" y="1245330"/>
            <a:ext cx="6844804" cy="5020726"/>
          </a:xfrm>
          <a:prstGeom prst="rect">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4" name="Triangle 13">
            <a:extLst>
              <a:ext uri="{FF2B5EF4-FFF2-40B4-BE49-F238E27FC236}">
                <a16:creationId xmlns:a16="http://schemas.microsoft.com/office/drawing/2014/main" id="{9EE852C3-7C70-DE6E-8F39-43EF5216E698}"/>
              </a:ext>
            </a:extLst>
          </p:cNvPr>
          <p:cNvSpPr/>
          <p:nvPr/>
        </p:nvSpPr>
        <p:spPr>
          <a:xfrm rot="16200000">
            <a:off x="3216231" y="5487160"/>
            <a:ext cx="318496" cy="572160"/>
          </a:xfrm>
          <a:prstGeom prst="triangle">
            <a:avLst/>
          </a:prstGeom>
          <a:solidFill>
            <a:schemeClr val="tx1">
              <a:lumMod val="10000"/>
              <a:lumOff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5" name="TextBox 4">
            <a:extLst>
              <a:ext uri="{FF2B5EF4-FFF2-40B4-BE49-F238E27FC236}">
                <a16:creationId xmlns:a16="http://schemas.microsoft.com/office/drawing/2014/main" id="{A20F7067-F81A-5D27-CB39-DC8510D29BA3}"/>
              </a:ext>
            </a:extLst>
          </p:cNvPr>
          <p:cNvSpPr txBox="1"/>
          <p:nvPr/>
        </p:nvSpPr>
        <p:spPr>
          <a:xfrm>
            <a:off x="3661559" y="1354809"/>
            <a:ext cx="6485928" cy="365568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ZA" sz="1200" b="1" i="1" dirty="0"/>
              <a:t>Evaluation criteria:</a:t>
            </a:r>
          </a:p>
          <a:p>
            <a:pPr>
              <a:lnSpc>
                <a:spcPct val="150000"/>
              </a:lnSpc>
            </a:pP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Ability to execute the works in terms of the </a:t>
            </a:r>
            <a:r>
              <a:rPr lang="en-US" sz="1200" i="1" dirty="0">
                <a:effectLst/>
                <a:latin typeface="Tahoma" panose="020B0604030504040204" pitchFamily="34" charset="0"/>
                <a:ea typeface="Times New Roman" panose="02020603050405020304" pitchFamily="18" charset="0"/>
                <a:cs typeface="Times New Roman" panose="02020603050405020304" pitchFamily="18" charset="0"/>
              </a:rPr>
              <a:t>Employer’s</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requirements within the required timeframe indicating, in a logical sequence, the order and timing </a:t>
            </a:r>
            <a:r>
              <a:rPr lang="en-ZA" sz="1200" dirty="0" err="1">
                <a:latin typeface="Tahoma" panose="020B0604030504040204" pitchFamily="34" charset="0"/>
                <a:ea typeface="Times New Roman" panose="02020603050405020304" pitchFamily="18" charset="0"/>
                <a:cs typeface="Times New Roman" panose="02020603050405020304" pitchFamily="18" charset="0"/>
              </a:rPr>
              <a:t>tha</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t will take place in order to provide the works in a logical sequence.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The main activities for the assignment, their content and duration.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Phasing and interrelations </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Milestones including interim approvals by the </a:t>
            </a:r>
            <a:r>
              <a:rPr lang="en-US" sz="1200" i="1" dirty="0">
                <a:effectLst/>
                <a:latin typeface="Tahoma" panose="020B0604030504040204" pitchFamily="34" charset="0"/>
                <a:ea typeface="Times New Roman" panose="02020603050405020304" pitchFamily="18" charset="0"/>
                <a:cs typeface="Times New Roman" panose="02020603050405020304" pitchFamily="18" charset="0"/>
              </a:rPr>
              <a:t>Project Manager</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and/or the </a:t>
            </a:r>
            <a:r>
              <a:rPr lang="en-US" sz="1200" i="1" dirty="0">
                <a:effectLst/>
                <a:latin typeface="Tahoma" panose="020B0604030504040204" pitchFamily="34" charset="0"/>
                <a:ea typeface="Times New Roman" panose="02020603050405020304" pitchFamily="18" charset="0"/>
                <a:cs typeface="Times New Roman" panose="02020603050405020304" pitchFamily="18" charset="0"/>
              </a:rPr>
              <a:t>Employer</a:t>
            </a:r>
            <a:endParaRPr lang="en-ZA" sz="1200" i="1" dirty="0">
              <a:effectLst/>
              <a:latin typeface="Tahoma" panose="020B0604030504040204" pitchFamily="34" charset="0"/>
              <a:ea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en-ZA" sz="1200" dirty="0">
                <a:latin typeface="Tahoma" panose="020B0604030504040204" pitchFamily="34" charset="0"/>
                <a:ea typeface="Times New Roman" panose="02020603050405020304" pitchFamily="18" charset="0"/>
                <a:cs typeface="Times New Roman" panose="02020603050405020304" pitchFamily="18" charset="0"/>
              </a:rPr>
              <a:t>Critical Path</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sz="1200" dirty="0">
                <a:effectLst/>
                <a:latin typeface="Tahoma" panose="020B0604030504040204" pitchFamily="34" charset="0"/>
                <a:ea typeface="Times New Roman" panose="02020603050405020304" pitchFamily="18" charset="0"/>
              </a:rPr>
              <a:t>Delivery dates of all key deliverables </a:t>
            </a:r>
            <a:endParaRPr lang="en-ZA" sz="1200" b="1" i="1" dirty="0"/>
          </a:p>
          <a:p>
            <a:pPr>
              <a:lnSpc>
                <a:spcPct val="150000"/>
              </a:lnSpc>
            </a:pPr>
            <a:endParaRPr lang="en-ZA" sz="1200" b="1" i="1" dirty="0"/>
          </a:p>
          <a:p>
            <a:pPr>
              <a:lnSpc>
                <a:spcPct val="150000"/>
              </a:lnSpc>
            </a:pPr>
            <a:endParaRPr lang="en-ZA" sz="1200" b="1" dirty="0"/>
          </a:p>
          <a:p>
            <a:pPr>
              <a:lnSpc>
                <a:spcPct val="150000"/>
              </a:lnSpc>
            </a:pPr>
            <a:endParaRPr lang="en-US" sz="1200" dirty="0">
              <a:latin typeface="+mn-lt"/>
            </a:endParaRPr>
          </a:p>
        </p:txBody>
      </p:sp>
      <p:sp>
        <p:nvSpPr>
          <p:cNvPr id="2" name="Title 5">
            <a:extLst>
              <a:ext uri="{FF2B5EF4-FFF2-40B4-BE49-F238E27FC236}">
                <a16:creationId xmlns:a16="http://schemas.microsoft.com/office/drawing/2014/main" id="{B92CC454-F2A0-EDEA-285B-69319D41755B}"/>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dirty="0"/>
              <a:t>Evaluation Criteria – Continue </a:t>
            </a:r>
            <a:endParaRPr lang="en-US" dirty="0"/>
          </a:p>
        </p:txBody>
      </p:sp>
    </p:spTree>
    <p:extLst>
      <p:ext uri="{BB962C8B-B14F-4D97-AF65-F5344CB8AC3E}">
        <p14:creationId xmlns:p14="http://schemas.microsoft.com/office/powerpoint/2010/main" val="1221150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a:solidFill>
                  <a:schemeClr val="bg1"/>
                </a:solidFill>
              </a:rPr>
              <a:t>Thank you</a:t>
            </a:r>
            <a:endParaRPr lang="en-US" sz="400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Tree>
    <p:extLst>
      <p:ext uri="{BB962C8B-B14F-4D97-AF65-F5344CB8AC3E}">
        <p14:creationId xmlns:p14="http://schemas.microsoft.com/office/powerpoint/2010/main" val="425054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1">
            <a:extLst>
              <a:ext uri="{FF2B5EF4-FFF2-40B4-BE49-F238E27FC236}">
                <a16:creationId xmlns:a16="http://schemas.microsoft.com/office/drawing/2014/main" id="{DE0DA2DE-03F7-09AD-73F1-C949E5416CAB}"/>
              </a:ext>
            </a:extLst>
          </p:cNvPr>
          <p:cNvGraphicFramePr>
            <a:graphicFrameLocks noGrp="1"/>
          </p:cNvGraphicFramePr>
          <p:nvPr>
            <p:extLst>
              <p:ext uri="{D42A27DB-BD31-4B8C-83A1-F6EECF244321}">
                <p14:modId xmlns:p14="http://schemas.microsoft.com/office/powerpoint/2010/main" val="2351813442"/>
              </p:ext>
            </p:extLst>
          </p:nvPr>
        </p:nvGraphicFramePr>
        <p:xfrm>
          <a:off x="1291369" y="2328902"/>
          <a:ext cx="10006026" cy="3091235"/>
        </p:xfrm>
        <a:graphic>
          <a:graphicData uri="http://schemas.openxmlformats.org/drawingml/2006/table">
            <a:tbl>
              <a:tblPr firstRow="1" bandRow="1">
                <a:tableStyleId>{5C22544A-7EE6-4342-B048-85BDC9FD1C3A}</a:tableStyleId>
              </a:tblPr>
              <a:tblGrid>
                <a:gridCol w="610285">
                  <a:extLst>
                    <a:ext uri="{9D8B030D-6E8A-4147-A177-3AD203B41FA5}">
                      <a16:colId xmlns:a16="http://schemas.microsoft.com/office/drawing/2014/main" val="2208968794"/>
                    </a:ext>
                  </a:extLst>
                </a:gridCol>
                <a:gridCol w="2939435">
                  <a:extLst>
                    <a:ext uri="{9D8B030D-6E8A-4147-A177-3AD203B41FA5}">
                      <a16:colId xmlns:a16="http://schemas.microsoft.com/office/drawing/2014/main" val="1314826358"/>
                    </a:ext>
                  </a:extLst>
                </a:gridCol>
                <a:gridCol w="3952267">
                  <a:extLst>
                    <a:ext uri="{9D8B030D-6E8A-4147-A177-3AD203B41FA5}">
                      <a16:colId xmlns:a16="http://schemas.microsoft.com/office/drawing/2014/main" val="1801552601"/>
                    </a:ext>
                  </a:extLst>
                </a:gridCol>
                <a:gridCol w="2504039">
                  <a:extLst>
                    <a:ext uri="{9D8B030D-6E8A-4147-A177-3AD203B41FA5}">
                      <a16:colId xmlns:a16="http://schemas.microsoft.com/office/drawing/2014/main" val="1153813624"/>
                    </a:ext>
                  </a:extLst>
                </a:gridCol>
              </a:tblGrid>
              <a:tr h="618247">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01</a:t>
                      </a: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Introduction</a:t>
                      </a:r>
                      <a:endParaRPr lang="en-US" sz="18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Arial" panose="020B0604020202020204" pitchFamily="34" charset="0"/>
                        <a:buChar char="•"/>
                      </a:pPr>
                      <a:endParaRPr lang="en-ZA" sz="1100" b="0" i="0" u="none" strike="noStrike" dirty="0">
                        <a:solidFill>
                          <a:srgbClr val="374151"/>
                        </a:solidFill>
                        <a:effectLst/>
                        <a:latin typeface="Söhne"/>
                      </a:endParaRP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no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8051745"/>
                  </a:ext>
                </a:extLst>
              </a:tr>
              <a:tr h="618247">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02</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Project scope</a:t>
                      </a:r>
                      <a:endParaRPr lang="en-US" sz="1800" b="0" i="1"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ZA" sz="1100" b="0" i="0" u="none" strike="noStrike" dirty="0">
                        <a:solidFill>
                          <a:srgbClr val="374151"/>
                        </a:solidFill>
                        <a:effectLst/>
                        <a:latin typeface="Söhne"/>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5142023"/>
                  </a:ext>
                </a:extLst>
              </a:tr>
              <a:tr h="618247">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03</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Technical Evaluation Criteria</a:t>
                      </a:r>
                      <a:endParaRPr lang="en-US" sz="18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797243"/>
                  </a:ext>
                </a:extLst>
              </a:tr>
              <a:tr h="618247">
                <a:tc>
                  <a:txBody>
                    <a:bodyPr/>
                    <a:lstStyle/>
                    <a:p>
                      <a:r>
                        <a:rPr lang="en-US" sz="1800" b="1" i="0">
                          <a:solidFill>
                            <a:schemeClr val="tx1">
                              <a:lumMod val="75000"/>
                              <a:lumOff val="25000"/>
                            </a:schemeClr>
                          </a:solidFill>
                          <a:latin typeface="Apex New Heavy" panose="02010600040501010103" pitchFamily="2" charset="77"/>
                          <a:ea typeface="Apex New Heavy" panose="02010600040501010103" pitchFamily="2" charset="77"/>
                        </a:rPr>
                        <a:t>04</a:t>
                      </a: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800" b="0" i="0" dirty="0">
                          <a:solidFill>
                            <a:schemeClr val="tx1">
                              <a:lumMod val="75000"/>
                              <a:lumOff val="25000"/>
                            </a:schemeClr>
                          </a:solidFill>
                          <a:latin typeface="Apex New Medium" panose="02010600040501010103" pitchFamily="2" charset="77"/>
                          <a:ea typeface="Apex New Medium" panose="02010600040501010103" pitchFamily="2" charset="77"/>
                        </a:rPr>
                        <a:t>Q&amp;A</a:t>
                      </a:r>
                      <a:endParaRPr lang="en-US" sz="18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6495685"/>
                  </a:ext>
                </a:extLst>
              </a:tr>
              <a:tr h="618247">
                <a:tc>
                  <a:txBody>
                    <a:bodyPr/>
                    <a:lstStyle/>
                    <a:p>
                      <a:endParaRPr lang="en-US" sz="1800" b="1" i="0">
                        <a:solidFill>
                          <a:schemeClr val="tx1">
                            <a:lumMod val="75000"/>
                            <a:lumOff val="25000"/>
                          </a:schemeClr>
                        </a:solidFill>
                        <a:latin typeface="Apex New Heavy" panose="02010600040501010103" pitchFamily="2" charset="77"/>
                        <a:ea typeface="Apex New Heavy"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b="0" i="0" dirty="0">
                        <a:solidFill>
                          <a:schemeClr val="tx1">
                            <a:lumMod val="75000"/>
                            <a:lumOff val="25000"/>
                          </a:schemeClr>
                        </a:solidFill>
                        <a:latin typeface="Apex New Medium" panose="02010600040501010103" pitchFamily="2" charset="77"/>
                        <a:ea typeface="Apex New Medium"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endParaRPr lang="en-US" sz="2000" b="0" i="0" dirty="0">
                        <a:solidFill>
                          <a:schemeClr val="tx1">
                            <a:lumMod val="75000"/>
                            <a:lumOff val="25000"/>
                          </a:schemeClr>
                        </a:solidFill>
                        <a:latin typeface="Apex New Book" panose="02010600040501010103" pitchFamily="2" charset="77"/>
                        <a:ea typeface="Apex New Book" panose="02010600040501010103" pitchFamily="2" charset="77"/>
                      </a:endParaRPr>
                    </a:p>
                  </a:txBody>
                  <a:tcPr marL="45720" marR="45720" marT="72000" marB="22860">
                    <a:lnL w="12700" cmpd="sng">
                      <a:noFill/>
                    </a:lnL>
                    <a:lnR w="12700" cmpd="sng">
                      <a:noFill/>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8356064"/>
                  </a:ext>
                </a:extLst>
              </a:tr>
            </a:tbl>
          </a:graphicData>
        </a:graphic>
      </p:graphicFrame>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130" name="Text Placeholder 129">
            <a:extLst>
              <a:ext uri="{FF2B5EF4-FFF2-40B4-BE49-F238E27FC236}">
                <a16:creationId xmlns:a16="http://schemas.microsoft.com/office/drawing/2014/main" id="{EF382210-A450-6F80-3314-8A2842F91CA5}"/>
              </a:ext>
            </a:extLst>
          </p:cNvPr>
          <p:cNvSpPr>
            <a:spLocks noGrp="1"/>
          </p:cNvSpPr>
          <p:nvPr>
            <p:ph type="body" sz="quarter" idx="16"/>
          </p:nvPr>
        </p:nvSpPr>
        <p:spPr/>
        <p:txBody>
          <a:bodyPr/>
          <a:lstStyle/>
          <a:p>
            <a:r>
              <a:rPr lang="en-ZA" dirty="0">
                <a:solidFill>
                  <a:srgbClr val="FF0000"/>
                </a:solidFill>
              </a:rPr>
              <a:t>Tender Briefing – Berth 605</a:t>
            </a:r>
            <a:endParaRPr lang="en-US" dirty="0">
              <a:solidFill>
                <a:srgbClr val="FF0000"/>
              </a:solidFill>
            </a:endParaRPr>
          </a:p>
        </p:txBody>
      </p:sp>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p:txBody>
          <a:bodyPr/>
          <a:lstStyle/>
          <a:p>
            <a:r>
              <a:rPr lang="en-US" sz="2400"/>
              <a:t>Contents</a:t>
            </a:r>
          </a:p>
        </p:txBody>
      </p:sp>
      <p:sp>
        <p:nvSpPr>
          <p:cNvPr id="9" name="Freeform 8">
            <a:extLst>
              <a:ext uri="{FF2B5EF4-FFF2-40B4-BE49-F238E27FC236}">
                <a16:creationId xmlns:a16="http://schemas.microsoft.com/office/drawing/2014/main" id="{8F916133-BAB0-4E18-8CDD-4D070D9292DA}"/>
              </a:ext>
            </a:extLst>
          </p:cNvPr>
          <p:cNvSpPr/>
          <p:nvPr/>
        </p:nvSpPr>
        <p:spPr>
          <a:xfrm>
            <a:off x="7282543" y="-3175"/>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2</a:t>
            </a:fld>
            <a:endParaRPr lang="en-ZA" sz="767" b="1">
              <a:solidFill>
                <a:schemeClr val="bg1"/>
              </a:solidFill>
              <a:latin typeface="Tahoma"/>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137833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 name="Object 250" hidden="1"/>
          <p:cNvGraphicFramePr>
            <a:graphicFrameLocks noChangeAspect="1"/>
          </p:cNvGraphicFramePr>
          <p:nvPr>
            <p:custDataLst>
              <p:tags r:id="rId1"/>
            </p:custDataLst>
          </p:nvPr>
        </p:nvGraphicFramePr>
        <p:xfrm>
          <a:off x="1525470" y="265240"/>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51" name="Object 250" hidden="1"/>
                      <p:cNvPicPr/>
                      <p:nvPr/>
                    </p:nvPicPr>
                    <p:blipFill>
                      <a:blip r:embed="rId6"/>
                      <a:stretch>
                        <a:fillRect/>
                      </a:stretch>
                    </p:blipFill>
                    <p:spPr>
                      <a:xfrm>
                        <a:off x="1525470" y="265240"/>
                        <a:ext cx="1465" cy="1465"/>
                      </a:xfrm>
                      <a:prstGeom prst="rect">
                        <a:avLst/>
                      </a:prstGeom>
                    </p:spPr>
                  </p:pic>
                </p:oleObj>
              </mc:Fallback>
            </mc:AlternateContent>
          </a:graphicData>
        </a:graphic>
      </p:graphicFrame>
      <p:sp>
        <p:nvSpPr>
          <p:cNvPr id="250" name="Rectangle 249" hidden="1"/>
          <p:cNvSpPr/>
          <p:nvPr>
            <p:custDataLst>
              <p:tags r:id="rId2"/>
            </p:custDataLst>
          </p:nvPr>
        </p:nvSpPr>
        <p:spPr bwMode="auto">
          <a:xfrm>
            <a:off x="1524000" y="263769"/>
            <a:ext cx="146538" cy="14653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700" b="1">
              <a:latin typeface="Tahoma" panose="020B0604030504040204" pitchFamily="34" charset="0"/>
              <a:sym typeface="Tahoma" panose="020B0604030504040204" pitchFamily="34" charset="0"/>
            </a:endParaRPr>
          </a:p>
        </p:txBody>
      </p:sp>
      <p:sp>
        <p:nvSpPr>
          <p:cNvPr id="85" name="Rectangle 84"/>
          <p:cNvSpPr/>
          <p:nvPr/>
        </p:nvSpPr>
        <p:spPr bwMode="gray">
          <a:xfrm>
            <a:off x="214160" y="935884"/>
            <a:ext cx="10531997" cy="5563008"/>
          </a:xfrm>
          <a:prstGeom prst="rect">
            <a:avLst/>
          </a:prstGeom>
          <a:no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54" tIns="45676" rIns="91354" bIns="45676" rtlCol="0" anchor="ctr"/>
          <a:lstStyle/>
          <a:p>
            <a:pPr lvl="0" fontAlgn="base">
              <a:spcBef>
                <a:spcPct val="0"/>
              </a:spcBef>
              <a:spcAft>
                <a:spcPct val="0"/>
              </a:spcAft>
              <a:defRPr/>
            </a:pPr>
            <a:endParaRPr lang="en-ZA" sz="800">
              <a:solidFill>
                <a:srgbClr val="000000"/>
              </a:solidFill>
              <a:latin typeface="Tahoma"/>
              <a:cs typeface="Arial" panose="020B0604020202020204" pitchFamily="34" charset="0"/>
            </a:endParaRPr>
          </a:p>
        </p:txBody>
      </p:sp>
      <p:sp>
        <p:nvSpPr>
          <p:cNvPr id="30" name="Title 3">
            <a:extLst>
              <a:ext uri="{FF2B5EF4-FFF2-40B4-BE49-F238E27FC236}">
                <a16:creationId xmlns:a16="http://schemas.microsoft.com/office/drawing/2014/main" id="{824F7A23-C424-DBFC-439D-C94F17E46D6F}"/>
              </a:ext>
            </a:extLst>
          </p:cNvPr>
          <p:cNvSpPr txBox="1">
            <a:spLocks/>
          </p:cNvSpPr>
          <p:nvPr/>
        </p:nvSpPr>
        <p:spPr>
          <a:xfrm>
            <a:off x="209909" y="280001"/>
            <a:ext cx="9808563" cy="672691"/>
          </a:xfrm>
        </p:spPr>
        <p:txBody>
          <a:bodyPr/>
          <a:lstStyle>
            <a:lvl1pPr algn="l" defTabSz="779173" rtl="0" eaLnBrk="1" latinLnBrk="0" hangingPunct="1">
              <a:spcBef>
                <a:spcPct val="0"/>
              </a:spcBef>
              <a:buNone/>
              <a:defRPr sz="2800" b="1" i="0" kern="1200" cap="none" spc="0" baseline="0">
                <a:solidFill>
                  <a:schemeClr val="tx1">
                    <a:lumMod val="50000"/>
                    <a:lumOff val="50000"/>
                  </a:schemeClr>
                </a:solidFill>
                <a:latin typeface="Apex New Bold" panose="02010600040501010103" pitchFamily="2" charset="77"/>
                <a:ea typeface="Apex New Bold" panose="02010600040501010103" pitchFamily="2" charset="77"/>
                <a:cs typeface="+mj-cs"/>
              </a:defRPr>
            </a:lvl1pPr>
          </a:lstStyle>
          <a:p>
            <a:r>
              <a:rPr lang="en-US" sz="1700" dirty="0">
                <a:solidFill>
                  <a:schemeClr val="tx1"/>
                </a:solidFill>
                <a:latin typeface="+mj-lt"/>
                <a:ea typeface="Tahoma" panose="020B0604030504040204" pitchFamily="34" charset="0"/>
                <a:cs typeface="Tahoma" panose="020B0604030504040204" pitchFamily="34" charset="0"/>
              </a:rPr>
              <a:t>Introduction</a:t>
            </a:r>
            <a:br>
              <a:rPr lang="en-US" sz="2400" dirty="0">
                <a:latin typeface="+mj-lt"/>
                <a:ea typeface="Tahoma" panose="020B0604030504040204" pitchFamily="34" charset="0"/>
                <a:cs typeface="Tahoma" panose="020B0604030504040204" pitchFamily="34" charset="0"/>
              </a:rPr>
            </a:br>
            <a:r>
              <a:rPr lang="en-US" sz="1400" b="0" dirty="0">
                <a:solidFill>
                  <a:srgbClr val="FF0000"/>
                </a:solidFill>
                <a:latin typeface="+mj-lt"/>
              </a:rPr>
              <a:t>New Berth 605</a:t>
            </a:r>
          </a:p>
          <a:p>
            <a:r>
              <a:rPr lang="en-US" sz="1400" b="0" dirty="0">
                <a:solidFill>
                  <a:srgbClr val="FF0000"/>
                </a:solidFill>
                <a:latin typeface="+mj-lt"/>
              </a:rPr>
              <a:t> </a:t>
            </a:r>
          </a:p>
          <a:p>
            <a:endParaRPr lang="en-GB" sz="2400" b="0" dirty="0">
              <a:solidFill>
                <a:srgbClr val="FF0000"/>
              </a:solidFill>
            </a:endParaRPr>
          </a:p>
        </p:txBody>
      </p:sp>
      <p:pic>
        <p:nvPicPr>
          <p:cNvPr id="3" name="Picture 2" descr="A large port with ships and a city in the background&#10;&#10;Description automatically generated with medium confidence">
            <a:extLst>
              <a:ext uri="{FF2B5EF4-FFF2-40B4-BE49-F238E27FC236}">
                <a16:creationId xmlns:a16="http://schemas.microsoft.com/office/drawing/2014/main" id="{7B5EA2D3-33DD-96E1-CC81-5E45A182EF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909" y="952692"/>
            <a:ext cx="10531997" cy="5509120"/>
          </a:xfrm>
          <a:prstGeom prst="rect">
            <a:avLst/>
          </a:prstGeom>
        </p:spPr>
      </p:pic>
      <p:sp>
        <p:nvSpPr>
          <p:cNvPr id="12" name="TextBox 11">
            <a:extLst>
              <a:ext uri="{FF2B5EF4-FFF2-40B4-BE49-F238E27FC236}">
                <a16:creationId xmlns:a16="http://schemas.microsoft.com/office/drawing/2014/main" id="{77B60308-0878-72D7-3423-7E05CC687352}"/>
              </a:ext>
            </a:extLst>
          </p:cNvPr>
          <p:cNvSpPr txBox="1"/>
          <p:nvPr/>
        </p:nvSpPr>
        <p:spPr>
          <a:xfrm rot="20515017">
            <a:off x="4058417" y="5029986"/>
            <a:ext cx="1546276" cy="307777"/>
          </a:xfrm>
          <a:prstGeom prst="rect">
            <a:avLst/>
          </a:prstGeom>
          <a:noFill/>
        </p:spPr>
        <p:txBody>
          <a:bodyPr wrap="square" rtlCol="0">
            <a:spAutoFit/>
          </a:bodyPr>
          <a:lstStyle/>
          <a:p>
            <a:r>
              <a:rPr lang="en-ZA" sz="1400" b="1">
                <a:solidFill>
                  <a:schemeClr val="bg1"/>
                </a:solidFill>
              </a:rPr>
              <a:t>New Berth 605</a:t>
            </a:r>
            <a:endParaRPr lang="en-US" sz="1400" b="1">
              <a:solidFill>
                <a:schemeClr val="bg1"/>
              </a:solidFill>
            </a:endParaRPr>
          </a:p>
        </p:txBody>
      </p:sp>
      <p:sp>
        <p:nvSpPr>
          <p:cNvPr id="15" name="Rectangle 14">
            <a:extLst>
              <a:ext uri="{FF2B5EF4-FFF2-40B4-BE49-F238E27FC236}">
                <a16:creationId xmlns:a16="http://schemas.microsoft.com/office/drawing/2014/main" id="{A38BD7FE-37BF-83D0-B9EF-B21FF1387B6F}"/>
              </a:ext>
            </a:extLst>
          </p:cNvPr>
          <p:cNvSpPr/>
          <p:nvPr/>
        </p:nvSpPr>
        <p:spPr>
          <a:xfrm rot="20608681">
            <a:off x="2772914" y="4354119"/>
            <a:ext cx="2611445" cy="886977"/>
          </a:xfrm>
          <a:custGeom>
            <a:avLst/>
            <a:gdLst>
              <a:gd name="connsiteX0" fmla="*/ 0 w 2611445"/>
              <a:gd name="connsiteY0" fmla="*/ 0 h 886977"/>
              <a:gd name="connsiteX1" fmla="*/ 470060 w 2611445"/>
              <a:gd name="connsiteY1" fmla="*/ 0 h 886977"/>
              <a:gd name="connsiteX2" fmla="*/ 1044578 w 2611445"/>
              <a:gd name="connsiteY2" fmla="*/ 0 h 886977"/>
              <a:gd name="connsiteX3" fmla="*/ 1592981 w 2611445"/>
              <a:gd name="connsiteY3" fmla="*/ 0 h 886977"/>
              <a:gd name="connsiteX4" fmla="*/ 2063042 w 2611445"/>
              <a:gd name="connsiteY4" fmla="*/ 0 h 886977"/>
              <a:gd name="connsiteX5" fmla="*/ 2611445 w 2611445"/>
              <a:gd name="connsiteY5" fmla="*/ 0 h 886977"/>
              <a:gd name="connsiteX6" fmla="*/ 2611445 w 2611445"/>
              <a:gd name="connsiteY6" fmla="*/ 425749 h 886977"/>
              <a:gd name="connsiteX7" fmla="*/ 2611445 w 2611445"/>
              <a:gd name="connsiteY7" fmla="*/ 886977 h 886977"/>
              <a:gd name="connsiteX8" fmla="*/ 2115270 w 2611445"/>
              <a:gd name="connsiteY8" fmla="*/ 886977 h 886977"/>
              <a:gd name="connsiteX9" fmla="*/ 1645210 w 2611445"/>
              <a:gd name="connsiteY9" fmla="*/ 886977 h 886977"/>
              <a:gd name="connsiteX10" fmla="*/ 1070692 w 2611445"/>
              <a:gd name="connsiteY10" fmla="*/ 886977 h 886977"/>
              <a:gd name="connsiteX11" fmla="*/ 496175 w 2611445"/>
              <a:gd name="connsiteY11" fmla="*/ 886977 h 886977"/>
              <a:gd name="connsiteX12" fmla="*/ 0 w 2611445"/>
              <a:gd name="connsiteY12" fmla="*/ 886977 h 886977"/>
              <a:gd name="connsiteX13" fmla="*/ 0 w 2611445"/>
              <a:gd name="connsiteY13" fmla="*/ 434619 h 886977"/>
              <a:gd name="connsiteX14" fmla="*/ 0 w 2611445"/>
              <a:gd name="connsiteY14" fmla="*/ 0 h 8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1445" h="886977" extrusionOk="0">
                <a:moveTo>
                  <a:pt x="0" y="0"/>
                </a:moveTo>
                <a:cubicBezTo>
                  <a:pt x="215212" y="-30324"/>
                  <a:pt x="356359" y="46736"/>
                  <a:pt x="470060" y="0"/>
                </a:cubicBezTo>
                <a:cubicBezTo>
                  <a:pt x="583761" y="-46736"/>
                  <a:pt x="776644" y="57947"/>
                  <a:pt x="1044578" y="0"/>
                </a:cubicBezTo>
                <a:cubicBezTo>
                  <a:pt x="1312512" y="-57947"/>
                  <a:pt x="1477523" y="17447"/>
                  <a:pt x="1592981" y="0"/>
                </a:cubicBezTo>
                <a:cubicBezTo>
                  <a:pt x="1708439" y="-17447"/>
                  <a:pt x="1897260" y="32920"/>
                  <a:pt x="2063042" y="0"/>
                </a:cubicBezTo>
                <a:cubicBezTo>
                  <a:pt x="2228824" y="-32920"/>
                  <a:pt x="2424983" y="24932"/>
                  <a:pt x="2611445" y="0"/>
                </a:cubicBezTo>
                <a:cubicBezTo>
                  <a:pt x="2649913" y="190461"/>
                  <a:pt x="2599814" y="340482"/>
                  <a:pt x="2611445" y="425749"/>
                </a:cubicBezTo>
                <a:cubicBezTo>
                  <a:pt x="2623076" y="511016"/>
                  <a:pt x="2562535" y="695175"/>
                  <a:pt x="2611445" y="886977"/>
                </a:cubicBezTo>
                <a:cubicBezTo>
                  <a:pt x="2384505" y="898766"/>
                  <a:pt x="2261965" y="833977"/>
                  <a:pt x="2115270" y="886977"/>
                </a:cubicBezTo>
                <a:cubicBezTo>
                  <a:pt x="1968575" y="939977"/>
                  <a:pt x="1849893" y="883651"/>
                  <a:pt x="1645210" y="886977"/>
                </a:cubicBezTo>
                <a:cubicBezTo>
                  <a:pt x="1440527" y="890303"/>
                  <a:pt x="1343834" y="841723"/>
                  <a:pt x="1070692" y="886977"/>
                </a:cubicBezTo>
                <a:cubicBezTo>
                  <a:pt x="797550" y="932231"/>
                  <a:pt x="781008" y="856811"/>
                  <a:pt x="496175" y="886977"/>
                </a:cubicBezTo>
                <a:cubicBezTo>
                  <a:pt x="211342" y="917143"/>
                  <a:pt x="224167" y="848115"/>
                  <a:pt x="0" y="886977"/>
                </a:cubicBezTo>
                <a:cubicBezTo>
                  <a:pt x="-31030" y="678637"/>
                  <a:pt x="9762" y="539645"/>
                  <a:pt x="0" y="434619"/>
                </a:cubicBezTo>
                <a:cubicBezTo>
                  <a:pt x="-9762" y="329593"/>
                  <a:pt x="27372" y="119869"/>
                  <a:pt x="0" y="0"/>
                </a:cubicBezTo>
                <a:close/>
              </a:path>
            </a:pathLst>
          </a:custGeom>
          <a:noFill/>
          <a:ln w="38100">
            <a:solidFill>
              <a:srgbClr val="FFFF00"/>
            </a:solidFill>
            <a:extLst>
              <a:ext uri="{C807C97D-BFC1-408E-A445-0C87EB9F89A2}">
                <ask:lineSketchStyleProps xmlns:ask="http://schemas.microsoft.com/office/drawing/2018/sketchyshapes" sd="222898398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7590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5E679-701D-7398-35BA-C486609A779E}"/>
              </a:ext>
            </a:extLst>
          </p:cNvPr>
          <p:cNvSpPr>
            <a:spLocks noGrp="1"/>
          </p:cNvSpPr>
          <p:nvPr>
            <p:ph type="body" sz="quarter" idx="4294967295"/>
          </p:nvPr>
        </p:nvSpPr>
        <p:spPr>
          <a:xfrm>
            <a:off x="283592" y="1196019"/>
            <a:ext cx="10875146" cy="5412743"/>
          </a:xfrm>
          <a:prstGeom prst="rect">
            <a:avLst/>
          </a:prstGeom>
        </p:spPr>
        <p:txBody>
          <a:bodyPr/>
          <a:lstStyle/>
          <a:p>
            <a:r>
              <a:rPr lang="en-ZA" sz="1100" b="1" dirty="0">
                <a:solidFill>
                  <a:schemeClr val="tx1"/>
                </a:solidFill>
              </a:rPr>
              <a:t>Berth 605</a:t>
            </a:r>
            <a:endParaRPr lang="en-ZA" sz="1100" dirty="0">
              <a:solidFill>
                <a:schemeClr val="tx1"/>
              </a:solidFill>
            </a:endParaRPr>
          </a:p>
          <a:p>
            <a:pPr marL="342900" indent="-342900">
              <a:buFont typeface="Wingdings" pitchFamily="2" charset="2"/>
              <a:buChar char="q"/>
            </a:pPr>
            <a:r>
              <a:rPr lang="en-ZA" sz="1100" dirty="0">
                <a:solidFill>
                  <a:schemeClr val="tx1"/>
                </a:solidFill>
              </a:rPr>
              <a:t>The Port of Richards Bay handles containers at the 600 – series berths. </a:t>
            </a:r>
          </a:p>
          <a:p>
            <a:pPr marL="342900" indent="-342900">
              <a:buFont typeface="Wingdings" pitchFamily="2" charset="2"/>
              <a:buChar char="q"/>
            </a:pPr>
            <a:r>
              <a:rPr lang="en-ZA" sz="1100" dirty="0">
                <a:solidFill>
                  <a:schemeClr val="tx1"/>
                </a:solidFill>
              </a:rPr>
              <a:t>In terms of the current set up, one berth handles containers for half the year and the rest of the year this berth is used for break bulk cargo. </a:t>
            </a:r>
          </a:p>
          <a:p>
            <a:pPr marL="342900" indent="-342900">
              <a:buFont typeface="Wingdings" pitchFamily="2" charset="2"/>
              <a:buChar char="q"/>
            </a:pPr>
            <a:r>
              <a:rPr lang="en-ZA" sz="1100" dirty="0">
                <a:solidFill>
                  <a:schemeClr val="tx1"/>
                </a:solidFill>
              </a:rPr>
              <a:t>It is TNPA’s intention to develop a dedicated Container Handling Facility with a dedicated berth within the 600 series berths for the exclusive use of containers. </a:t>
            </a:r>
          </a:p>
          <a:p>
            <a:pPr marL="342900" indent="-342900">
              <a:buFont typeface="Wingdings" pitchFamily="2" charset="2"/>
              <a:buChar char="q"/>
            </a:pPr>
            <a:r>
              <a:rPr lang="en-ZA" sz="1100" dirty="0">
                <a:solidFill>
                  <a:schemeClr val="tx1"/>
                </a:solidFill>
              </a:rPr>
              <a:t>The Container Handling Facility will be developed in accordance with a process as outlined in Section 56 of the National Ports Act, and other than those services required as per Task Order 1, will not form part of this Scope. </a:t>
            </a:r>
          </a:p>
          <a:p>
            <a:pPr marL="342900" indent="-342900">
              <a:buFont typeface="Wingdings" pitchFamily="2" charset="2"/>
              <a:buChar char="q"/>
            </a:pPr>
            <a:r>
              <a:rPr lang="en-ZA" sz="1100" dirty="0">
                <a:solidFill>
                  <a:schemeClr val="tx1"/>
                </a:solidFill>
              </a:rPr>
              <a:t>In summary the services required for this project are as follows:</a:t>
            </a:r>
          </a:p>
          <a:p>
            <a:pPr marL="342900" indent="-342900">
              <a:buFont typeface="Arial" panose="020B0604020202020204" pitchFamily="34" charset="0"/>
              <a:buChar char="•"/>
            </a:pPr>
            <a:r>
              <a:rPr lang="en-ZA" sz="1100" dirty="0">
                <a:solidFill>
                  <a:schemeClr val="tx1"/>
                </a:solidFill>
              </a:rPr>
              <a:t>Confirm concept design</a:t>
            </a:r>
          </a:p>
          <a:p>
            <a:pPr marL="342900" indent="-342900">
              <a:buFont typeface="Arial" panose="020B0604020202020204" pitchFamily="34" charset="0"/>
              <a:buChar char="•"/>
            </a:pPr>
            <a:r>
              <a:rPr lang="en-ZA" sz="1100" dirty="0">
                <a:solidFill>
                  <a:schemeClr val="tx1"/>
                </a:solidFill>
              </a:rPr>
              <a:t>Complete the detail design</a:t>
            </a:r>
          </a:p>
          <a:p>
            <a:pPr marL="342900" indent="-342900">
              <a:buFont typeface="Arial" panose="020B0604020202020204" pitchFamily="34" charset="0"/>
              <a:buChar char="•"/>
            </a:pPr>
            <a:r>
              <a:rPr lang="en-ZA" sz="1100" dirty="0">
                <a:solidFill>
                  <a:schemeClr val="tx1"/>
                </a:solidFill>
              </a:rPr>
              <a:t>Produce and evaluate options for the various development packages</a:t>
            </a:r>
          </a:p>
          <a:p>
            <a:pPr marL="342900" indent="-342900">
              <a:buFont typeface="Arial" panose="020B0604020202020204" pitchFamily="34" charset="0"/>
              <a:buChar char="•"/>
            </a:pPr>
            <a:r>
              <a:rPr lang="en-ZA" sz="1100" dirty="0">
                <a:solidFill>
                  <a:schemeClr val="tx1"/>
                </a:solidFill>
              </a:rPr>
              <a:t>Produce schedules, cost estimates, constructability sequencing, risks and assumptions, for preparation of the business case to secure funding</a:t>
            </a:r>
          </a:p>
          <a:p>
            <a:pPr marL="342900" indent="-342900">
              <a:buFont typeface="Arial" panose="020B0604020202020204" pitchFamily="34" charset="0"/>
              <a:buChar char="•"/>
            </a:pPr>
            <a:r>
              <a:rPr lang="en-ZA" sz="1100" dirty="0">
                <a:solidFill>
                  <a:schemeClr val="tx1"/>
                </a:solidFill>
              </a:rPr>
              <a:t>Prepare an execution business case</a:t>
            </a:r>
          </a:p>
          <a:p>
            <a:pPr marL="342900" indent="-342900">
              <a:buFont typeface="Arial" panose="020B0604020202020204" pitchFamily="34" charset="0"/>
              <a:buChar char="•"/>
            </a:pPr>
            <a:r>
              <a:rPr lang="en-ZA" sz="1100" dirty="0">
                <a:solidFill>
                  <a:schemeClr val="tx1"/>
                </a:solidFill>
              </a:rPr>
              <a:t>Provide procurement support to the</a:t>
            </a:r>
            <a:r>
              <a:rPr lang="en-ZA" sz="1100" i="1" dirty="0">
                <a:solidFill>
                  <a:schemeClr val="tx1"/>
                </a:solidFill>
              </a:rPr>
              <a:t> Employer</a:t>
            </a:r>
          </a:p>
          <a:p>
            <a:pPr marL="342900" indent="-342900">
              <a:buFont typeface="Arial" panose="020B0604020202020204" pitchFamily="34" charset="0"/>
              <a:buChar char="•"/>
            </a:pPr>
            <a:r>
              <a:rPr lang="en-ZA" sz="1100" dirty="0">
                <a:solidFill>
                  <a:schemeClr val="tx1"/>
                </a:solidFill>
              </a:rPr>
              <a:t>Undertake construction management services</a:t>
            </a:r>
          </a:p>
          <a:p>
            <a:pPr marL="342900" indent="-342900">
              <a:buFont typeface="Arial" panose="020B0604020202020204" pitchFamily="34" charset="0"/>
              <a:buChar char="•"/>
            </a:pPr>
            <a:r>
              <a:rPr lang="en-ZA" sz="1100" dirty="0">
                <a:solidFill>
                  <a:schemeClr val="tx1"/>
                </a:solidFill>
              </a:rPr>
              <a:t>Undertake pre-commissioning activities and support project commissioning until certification is obtained</a:t>
            </a:r>
          </a:p>
          <a:p>
            <a:endParaRPr lang="en-ZA" sz="1100" dirty="0">
              <a:solidFill>
                <a:schemeClr val="tx1"/>
              </a:solidFill>
            </a:endParaRPr>
          </a:p>
          <a:p>
            <a:pPr marL="342900" indent="-342900">
              <a:buAutoNum type="alphaLcParenBoth"/>
            </a:pPr>
            <a:endParaRPr lang="en-ZA" sz="1100" dirty="0">
              <a:solidFill>
                <a:schemeClr val="tx1"/>
              </a:solidFill>
            </a:endParaRPr>
          </a:p>
        </p:txBody>
      </p:sp>
      <p:sp>
        <p:nvSpPr>
          <p:cNvPr id="6" name="Title 5">
            <a:extLst>
              <a:ext uri="{FF2B5EF4-FFF2-40B4-BE49-F238E27FC236}">
                <a16:creationId xmlns:a16="http://schemas.microsoft.com/office/drawing/2014/main" id="{771A7BFC-860B-1F2F-65B0-3B2411CD7F8E}"/>
              </a:ext>
            </a:extLst>
          </p:cNvPr>
          <p:cNvSpPr>
            <a:spLocks noGrp="1"/>
          </p:cNvSpPr>
          <p:nvPr>
            <p:ph type="title" idx="4294967295"/>
          </p:nvPr>
        </p:nvSpPr>
        <p:spPr>
          <a:xfrm>
            <a:off x="283592" y="249238"/>
            <a:ext cx="10079038" cy="461962"/>
          </a:xfrm>
          <a:prstGeom prst="rect">
            <a:avLst/>
          </a:prstGeom>
        </p:spPr>
        <p:txBody>
          <a:bodyPr/>
          <a:lstStyle/>
          <a:p>
            <a:r>
              <a:rPr lang="en-ZA" dirty="0"/>
              <a:t>Project Scope Overview</a:t>
            </a:r>
            <a:endParaRPr lang="en-US" dirty="0"/>
          </a:p>
        </p:txBody>
      </p:sp>
    </p:spTree>
    <p:extLst>
      <p:ext uri="{BB962C8B-B14F-4D97-AF65-F5344CB8AC3E}">
        <p14:creationId xmlns:p14="http://schemas.microsoft.com/office/powerpoint/2010/main" val="84430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25E679-701D-7398-35BA-C486609A779E}"/>
              </a:ext>
            </a:extLst>
          </p:cNvPr>
          <p:cNvSpPr>
            <a:spLocks noGrp="1"/>
          </p:cNvSpPr>
          <p:nvPr>
            <p:ph type="body" sz="quarter" idx="4294967295"/>
          </p:nvPr>
        </p:nvSpPr>
        <p:spPr>
          <a:xfrm>
            <a:off x="283592" y="1196019"/>
            <a:ext cx="10875146" cy="5412743"/>
          </a:xfrm>
          <a:prstGeom prst="rect">
            <a:avLst/>
          </a:prstGeom>
        </p:spPr>
        <p:txBody>
          <a:bodyPr/>
          <a:lstStyle/>
          <a:p>
            <a:r>
              <a:rPr lang="en-ZA" sz="1100" b="1" dirty="0">
                <a:solidFill>
                  <a:schemeClr val="tx1"/>
                </a:solidFill>
              </a:rPr>
              <a:t>Berth 605 (Summary of Service required continued)</a:t>
            </a:r>
            <a:endParaRPr lang="en-ZA" sz="1100" dirty="0">
              <a:solidFill>
                <a:schemeClr val="tx1"/>
              </a:solidFill>
            </a:endParaRPr>
          </a:p>
          <a:p>
            <a:pPr marL="342900" indent="-342900">
              <a:buFont typeface="Arial" panose="020B0604020202020204" pitchFamily="34" charset="0"/>
              <a:buChar char="•"/>
            </a:pPr>
            <a:r>
              <a:rPr lang="en-ZA" sz="1100" dirty="0">
                <a:solidFill>
                  <a:schemeClr val="tx1"/>
                </a:solidFill>
              </a:rPr>
              <a:t>Provide end of project documentation</a:t>
            </a:r>
          </a:p>
          <a:p>
            <a:pPr marL="342900" indent="-342900">
              <a:buFont typeface="Arial" panose="020B0604020202020204" pitchFamily="34" charset="0"/>
              <a:buChar char="•"/>
            </a:pPr>
            <a:r>
              <a:rPr lang="en-ZA" sz="1100" dirty="0">
                <a:solidFill>
                  <a:schemeClr val="tx1"/>
                </a:solidFill>
              </a:rPr>
              <a:t>Undertake all environmental approval requirements</a:t>
            </a:r>
          </a:p>
          <a:p>
            <a:pPr marL="342900" indent="-342900">
              <a:buFont typeface="Arial" panose="020B0604020202020204" pitchFamily="34" charset="0"/>
              <a:buChar char="•"/>
            </a:pPr>
            <a:r>
              <a:rPr lang="en-ZA" sz="1100" dirty="0">
                <a:solidFill>
                  <a:schemeClr val="tx1"/>
                </a:solidFill>
              </a:rPr>
              <a:t>Support the </a:t>
            </a:r>
            <a:r>
              <a:rPr lang="en-ZA" sz="1100" i="1" dirty="0">
                <a:solidFill>
                  <a:schemeClr val="tx1"/>
                </a:solidFill>
              </a:rPr>
              <a:t>Employer </a:t>
            </a:r>
            <a:r>
              <a:rPr lang="en-ZA" sz="1100" dirty="0">
                <a:solidFill>
                  <a:schemeClr val="tx1"/>
                </a:solidFill>
              </a:rPr>
              <a:t>with stakeholder engagements</a:t>
            </a:r>
          </a:p>
          <a:p>
            <a:pPr marL="342900" indent="-342900">
              <a:buFont typeface="Arial" panose="020B0604020202020204" pitchFamily="34" charset="0"/>
              <a:buChar char="•"/>
            </a:pPr>
            <a:r>
              <a:rPr lang="en-ZA" sz="1100" dirty="0">
                <a:solidFill>
                  <a:schemeClr val="tx1"/>
                </a:solidFill>
              </a:rPr>
              <a:t>Support the Employer with technical requirements and queries, and provide support for the Container Handling Facility Operator</a:t>
            </a:r>
          </a:p>
          <a:p>
            <a:pPr marL="342900" indent="-342900">
              <a:buFont typeface="Arial" panose="020B0604020202020204" pitchFamily="34" charset="0"/>
              <a:buChar char="•"/>
            </a:pPr>
            <a:r>
              <a:rPr lang="en-ZA" sz="1100" dirty="0">
                <a:solidFill>
                  <a:schemeClr val="tx1"/>
                </a:solidFill>
              </a:rPr>
              <a:t>Prepare and supply all documentation and reports for the TNPA gate review process</a:t>
            </a:r>
          </a:p>
          <a:p>
            <a:pPr marL="342900" indent="-342900">
              <a:buFont typeface="Arial" panose="020B0604020202020204" pitchFamily="34" charset="0"/>
              <a:buChar char="•"/>
            </a:pPr>
            <a:r>
              <a:rPr lang="en-ZA" sz="1100" dirty="0">
                <a:solidFill>
                  <a:schemeClr val="tx1"/>
                </a:solidFill>
              </a:rPr>
              <a:t>Provide on-the-job training, skills transfer and mentorship to the </a:t>
            </a:r>
            <a:r>
              <a:rPr lang="en-ZA" sz="1100" i="1" dirty="0">
                <a:solidFill>
                  <a:schemeClr val="tx1"/>
                </a:solidFill>
              </a:rPr>
              <a:t>Employer’s</a:t>
            </a:r>
            <a:r>
              <a:rPr lang="en-ZA" sz="1100" dirty="0">
                <a:solidFill>
                  <a:schemeClr val="tx1"/>
                </a:solidFill>
              </a:rPr>
              <a:t> Team</a:t>
            </a:r>
          </a:p>
          <a:p>
            <a:pPr marL="342900" indent="-342900">
              <a:buFont typeface="Wingdings" pitchFamily="2" charset="2"/>
              <a:buChar char="q"/>
            </a:pPr>
            <a:r>
              <a:rPr lang="en-ZA" sz="1100" dirty="0">
                <a:solidFill>
                  <a:schemeClr val="tx1"/>
                </a:solidFill>
              </a:rPr>
              <a:t>The scope of services is broken down into 5 task orders, with each task order covering a different Development Package. Time allocated for each Task Order is as per the following: </a:t>
            </a:r>
          </a:p>
          <a:p>
            <a:pPr marL="342900" indent="-342900">
              <a:buFont typeface="Wingdings" pitchFamily="2" charset="2"/>
              <a:buChar char="q"/>
            </a:pPr>
            <a:endParaRPr lang="en-ZA" sz="1100" dirty="0">
              <a:solidFill>
                <a:schemeClr val="tx1"/>
              </a:solidFill>
            </a:endParaRPr>
          </a:p>
          <a:p>
            <a:pPr marL="342900" indent="-342900">
              <a:buFont typeface="Wingdings" pitchFamily="2" charset="2"/>
              <a:buChar char="q"/>
            </a:pPr>
            <a:endParaRPr lang="en-ZA" sz="1100" dirty="0">
              <a:solidFill>
                <a:schemeClr val="tx1"/>
              </a:solidFill>
            </a:endParaRPr>
          </a:p>
          <a:p>
            <a:pPr marL="342900" indent="-342900">
              <a:buFont typeface="Arial" panose="020B0604020202020204" pitchFamily="34" charset="0"/>
              <a:buChar char="•"/>
            </a:pPr>
            <a:endParaRPr lang="en-ZA" sz="1100" dirty="0">
              <a:solidFill>
                <a:schemeClr val="tx1"/>
              </a:solidFill>
            </a:endParaRPr>
          </a:p>
          <a:p>
            <a:endParaRPr lang="en-ZA" sz="1100" dirty="0">
              <a:solidFill>
                <a:schemeClr val="tx1"/>
              </a:solidFill>
            </a:endParaRPr>
          </a:p>
          <a:p>
            <a:pPr marL="342900" indent="-342900">
              <a:buFont typeface="Wingdings" pitchFamily="2" charset="2"/>
              <a:buChar char="q"/>
            </a:pPr>
            <a:r>
              <a:rPr lang="en-ZA" sz="1100" dirty="0">
                <a:solidFill>
                  <a:schemeClr val="tx1"/>
                </a:solidFill>
              </a:rPr>
              <a:t>Each Task Order will be awarded individually as determined at a point in time during the execution of the project. It is not necessary that each Task Order be awarded sequentially. The award will be based on the need for the execution of the Task Order. </a:t>
            </a:r>
          </a:p>
          <a:p>
            <a:pPr marL="342900" indent="-342900">
              <a:buFont typeface="Wingdings" pitchFamily="2" charset="2"/>
              <a:buChar char="q"/>
            </a:pPr>
            <a:endParaRPr lang="en-ZA" sz="1100" dirty="0">
              <a:solidFill>
                <a:schemeClr val="tx1"/>
              </a:solidFill>
            </a:endParaRPr>
          </a:p>
        </p:txBody>
      </p:sp>
      <p:sp>
        <p:nvSpPr>
          <p:cNvPr id="6" name="Title 5">
            <a:extLst>
              <a:ext uri="{FF2B5EF4-FFF2-40B4-BE49-F238E27FC236}">
                <a16:creationId xmlns:a16="http://schemas.microsoft.com/office/drawing/2014/main" id="{771A7BFC-860B-1F2F-65B0-3B2411CD7F8E}"/>
              </a:ext>
            </a:extLst>
          </p:cNvPr>
          <p:cNvSpPr>
            <a:spLocks noGrp="1"/>
          </p:cNvSpPr>
          <p:nvPr>
            <p:ph type="title" idx="4294967295"/>
          </p:nvPr>
        </p:nvSpPr>
        <p:spPr>
          <a:xfrm>
            <a:off x="283592" y="249901"/>
            <a:ext cx="10079038" cy="461962"/>
          </a:xfrm>
          <a:prstGeom prst="rect">
            <a:avLst/>
          </a:prstGeom>
        </p:spPr>
        <p:txBody>
          <a:bodyPr/>
          <a:lstStyle/>
          <a:p>
            <a:r>
              <a:rPr lang="en-ZA" dirty="0"/>
              <a:t>Project Scope Overview – Continue </a:t>
            </a:r>
            <a:endParaRPr lang="en-US" dirty="0"/>
          </a:p>
        </p:txBody>
      </p:sp>
      <p:grpSp>
        <p:nvGrpSpPr>
          <p:cNvPr id="7" name="Group 6">
            <a:extLst>
              <a:ext uri="{FF2B5EF4-FFF2-40B4-BE49-F238E27FC236}">
                <a16:creationId xmlns:a16="http://schemas.microsoft.com/office/drawing/2014/main" id="{CCD4A973-EC08-BE94-B47D-DF6F78C645E7}"/>
              </a:ext>
            </a:extLst>
          </p:cNvPr>
          <p:cNvGrpSpPr/>
          <p:nvPr/>
        </p:nvGrpSpPr>
        <p:grpSpPr>
          <a:xfrm>
            <a:off x="555446" y="4668737"/>
            <a:ext cx="1828800" cy="598987"/>
            <a:chOff x="370494" y="2436989"/>
            <a:chExt cx="1828800" cy="598987"/>
          </a:xfrm>
        </p:grpSpPr>
        <p:sp>
          <p:nvSpPr>
            <p:cNvPr id="4" name="Rectangle 3">
              <a:extLst>
                <a:ext uri="{FF2B5EF4-FFF2-40B4-BE49-F238E27FC236}">
                  <a16:creationId xmlns:a16="http://schemas.microsoft.com/office/drawing/2014/main" id="{FDEF3142-9003-061D-CC29-A9E7DDECE53E}"/>
                </a:ext>
              </a:extLst>
            </p:cNvPr>
            <p:cNvSpPr/>
            <p:nvPr/>
          </p:nvSpPr>
          <p:spPr>
            <a:xfrm>
              <a:off x="370494" y="2436989"/>
              <a:ext cx="1828800" cy="598987"/>
            </a:xfrm>
            <a:prstGeom prst="rect">
              <a:avLst/>
            </a:prstGeom>
            <a:noFill/>
            <a:ln w="12700">
              <a:solidFill>
                <a:srgbClr val="E63C2B"/>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5" name="TextBox 4">
              <a:extLst>
                <a:ext uri="{FF2B5EF4-FFF2-40B4-BE49-F238E27FC236}">
                  <a16:creationId xmlns:a16="http://schemas.microsoft.com/office/drawing/2014/main" id="{6AEC1E31-5C48-F102-432B-11982837DFD4}"/>
                </a:ext>
              </a:extLst>
            </p:cNvPr>
            <p:cNvSpPr txBox="1"/>
            <p:nvPr/>
          </p:nvSpPr>
          <p:spPr>
            <a:xfrm>
              <a:off x="370494" y="2507548"/>
              <a:ext cx="1828800" cy="461665"/>
            </a:xfrm>
            <a:prstGeom prst="rect">
              <a:avLst/>
            </a:prstGeom>
            <a:noFill/>
          </p:spPr>
          <p:txBody>
            <a:bodyPr wrap="square" rtlCol="0">
              <a:spAutoFit/>
            </a:bodyPr>
            <a:lstStyle/>
            <a:p>
              <a:pPr algn="ctr"/>
              <a:r>
                <a:rPr lang="en-ZA" sz="1200" dirty="0">
                  <a:latin typeface="+mn-lt"/>
                </a:rPr>
                <a:t>Task Order 1 </a:t>
              </a:r>
            </a:p>
            <a:p>
              <a:pPr algn="ctr"/>
              <a:r>
                <a:rPr lang="en-ZA" sz="1200" b="1" dirty="0"/>
                <a:t>4 months</a:t>
              </a:r>
              <a:endParaRPr lang="en-US" sz="1200" b="1" dirty="0">
                <a:latin typeface="+mn-lt"/>
              </a:endParaRPr>
            </a:p>
          </p:txBody>
        </p:sp>
      </p:grpSp>
      <p:grpSp>
        <p:nvGrpSpPr>
          <p:cNvPr id="19" name="Group 18">
            <a:extLst>
              <a:ext uri="{FF2B5EF4-FFF2-40B4-BE49-F238E27FC236}">
                <a16:creationId xmlns:a16="http://schemas.microsoft.com/office/drawing/2014/main" id="{9E95231C-1542-EAC1-C4F3-A08220A103F9}"/>
              </a:ext>
            </a:extLst>
          </p:cNvPr>
          <p:cNvGrpSpPr/>
          <p:nvPr/>
        </p:nvGrpSpPr>
        <p:grpSpPr>
          <a:xfrm>
            <a:off x="2384246" y="4668736"/>
            <a:ext cx="1946494" cy="598988"/>
            <a:chOff x="2664020" y="2436989"/>
            <a:chExt cx="1828800" cy="598987"/>
          </a:xfrm>
        </p:grpSpPr>
        <p:sp>
          <p:nvSpPr>
            <p:cNvPr id="17" name="Rectangle 16">
              <a:extLst>
                <a:ext uri="{FF2B5EF4-FFF2-40B4-BE49-F238E27FC236}">
                  <a16:creationId xmlns:a16="http://schemas.microsoft.com/office/drawing/2014/main" id="{21EA7BF0-9DDF-947E-4A18-7710C87F050E}"/>
                </a:ext>
              </a:extLst>
            </p:cNvPr>
            <p:cNvSpPr/>
            <p:nvPr/>
          </p:nvSpPr>
          <p:spPr>
            <a:xfrm>
              <a:off x="2664020" y="2436989"/>
              <a:ext cx="1828800" cy="598987"/>
            </a:xfrm>
            <a:prstGeom prst="rect">
              <a:avLst/>
            </a:prstGeom>
            <a:noFill/>
            <a:ln w="12700">
              <a:solidFill>
                <a:srgbClr val="E63C2B"/>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18" name="TextBox 17">
              <a:extLst>
                <a:ext uri="{FF2B5EF4-FFF2-40B4-BE49-F238E27FC236}">
                  <a16:creationId xmlns:a16="http://schemas.microsoft.com/office/drawing/2014/main" id="{9DD6B7B7-E397-C28A-32DD-94482189F19D}"/>
                </a:ext>
              </a:extLst>
            </p:cNvPr>
            <p:cNvSpPr txBox="1"/>
            <p:nvPr/>
          </p:nvSpPr>
          <p:spPr>
            <a:xfrm>
              <a:off x="2664020" y="2515386"/>
              <a:ext cx="1828800" cy="461665"/>
            </a:xfrm>
            <a:prstGeom prst="rect">
              <a:avLst/>
            </a:prstGeom>
            <a:noFill/>
          </p:spPr>
          <p:txBody>
            <a:bodyPr wrap="square" rtlCol="0">
              <a:spAutoFit/>
            </a:bodyPr>
            <a:lstStyle/>
            <a:p>
              <a:pPr algn="ctr"/>
              <a:r>
                <a:rPr lang="en-ZA" sz="1200" dirty="0">
                  <a:latin typeface="+mn-lt"/>
                </a:rPr>
                <a:t>Task Order 2</a:t>
              </a:r>
            </a:p>
            <a:p>
              <a:pPr algn="ctr"/>
              <a:r>
                <a:rPr lang="en-ZA" sz="1200" b="1" dirty="0"/>
                <a:t>11 months</a:t>
              </a:r>
              <a:endParaRPr lang="en-US" sz="1200" b="1" dirty="0">
                <a:latin typeface="+mn-lt"/>
              </a:endParaRPr>
            </a:p>
          </p:txBody>
        </p:sp>
      </p:grpSp>
      <p:grpSp>
        <p:nvGrpSpPr>
          <p:cNvPr id="26" name="Group 25">
            <a:extLst>
              <a:ext uri="{FF2B5EF4-FFF2-40B4-BE49-F238E27FC236}">
                <a16:creationId xmlns:a16="http://schemas.microsoft.com/office/drawing/2014/main" id="{A52E3686-3D4F-0D55-51AD-E0C3774E4310}"/>
              </a:ext>
            </a:extLst>
          </p:cNvPr>
          <p:cNvGrpSpPr/>
          <p:nvPr/>
        </p:nvGrpSpPr>
        <p:grpSpPr>
          <a:xfrm>
            <a:off x="4330740" y="4668735"/>
            <a:ext cx="1828800" cy="598987"/>
            <a:chOff x="2664020" y="2436989"/>
            <a:chExt cx="1828800" cy="598987"/>
          </a:xfrm>
        </p:grpSpPr>
        <p:sp>
          <p:nvSpPr>
            <p:cNvPr id="24" name="Rectangle 23">
              <a:extLst>
                <a:ext uri="{FF2B5EF4-FFF2-40B4-BE49-F238E27FC236}">
                  <a16:creationId xmlns:a16="http://schemas.microsoft.com/office/drawing/2014/main" id="{B370EA98-88B1-8526-E524-F6DAF0D6B82A}"/>
                </a:ext>
              </a:extLst>
            </p:cNvPr>
            <p:cNvSpPr/>
            <p:nvPr/>
          </p:nvSpPr>
          <p:spPr>
            <a:xfrm>
              <a:off x="2664020" y="2436989"/>
              <a:ext cx="1828800" cy="598987"/>
            </a:xfrm>
            <a:prstGeom prst="rect">
              <a:avLst/>
            </a:prstGeom>
            <a:noFill/>
            <a:ln w="12700">
              <a:solidFill>
                <a:srgbClr val="E63C2B"/>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0000"/>
                </a:lnSpc>
                <a:spcBef>
                  <a:spcPts val="92"/>
                </a:spcBef>
                <a:spcAft>
                  <a:spcPts val="92"/>
                </a:spcAft>
              </a:pPr>
              <a:endParaRPr lang="en-US" sz="923" dirty="0">
                <a:solidFill>
                  <a:schemeClr val="tx1"/>
                </a:solidFill>
              </a:endParaRPr>
            </a:p>
          </p:txBody>
        </p:sp>
        <p:sp>
          <p:nvSpPr>
            <p:cNvPr id="25" name="TextBox 24">
              <a:extLst>
                <a:ext uri="{FF2B5EF4-FFF2-40B4-BE49-F238E27FC236}">
                  <a16:creationId xmlns:a16="http://schemas.microsoft.com/office/drawing/2014/main" id="{461061E7-DFA3-83DD-7F66-505310A99A84}"/>
                </a:ext>
              </a:extLst>
            </p:cNvPr>
            <p:cNvSpPr txBox="1"/>
            <p:nvPr/>
          </p:nvSpPr>
          <p:spPr>
            <a:xfrm>
              <a:off x="2664020" y="2515386"/>
              <a:ext cx="1828800"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ZA" sz="1200" dirty="0">
                  <a:latin typeface="+mn-lt"/>
                </a:rPr>
                <a:t>Task Order3</a:t>
              </a:r>
            </a:p>
            <a:p>
              <a:pPr algn="ctr"/>
              <a:r>
                <a:rPr lang="en-ZA" sz="1200" b="1" dirty="0"/>
                <a:t>6 months</a:t>
              </a:r>
              <a:endParaRPr lang="en-US" sz="1200" b="1" dirty="0">
                <a:latin typeface="+mn-lt"/>
              </a:endParaRPr>
            </a:p>
          </p:txBody>
        </p:sp>
      </p:grpSp>
      <p:grpSp>
        <p:nvGrpSpPr>
          <p:cNvPr id="36" name="Group 35">
            <a:extLst>
              <a:ext uri="{FF2B5EF4-FFF2-40B4-BE49-F238E27FC236}">
                <a16:creationId xmlns:a16="http://schemas.microsoft.com/office/drawing/2014/main" id="{EBC2A762-5BEC-ADEB-0223-436CB8DA5D6D}"/>
              </a:ext>
            </a:extLst>
          </p:cNvPr>
          <p:cNvGrpSpPr/>
          <p:nvPr/>
        </p:nvGrpSpPr>
        <p:grpSpPr>
          <a:xfrm>
            <a:off x="6159540" y="4668734"/>
            <a:ext cx="1828802" cy="598987"/>
            <a:chOff x="9098698" y="2436988"/>
            <a:chExt cx="1828802" cy="598987"/>
          </a:xfrm>
        </p:grpSpPr>
        <p:sp>
          <p:nvSpPr>
            <p:cNvPr id="34" name="Rectangle 33">
              <a:extLst>
                <a:ext uri="{FF2B5EF4-FFF2-40B4-BE49-F238E27FC236}">
                  <a16:creationId xmlns:a16="http://schemas.microsoft.com/office/drawing/2014/main" id="{B4A3E6B6-05D1-B1D9-7F7A-82D3F67B336E}"/>
                </a:ext>
              </a:extLst>
            </p:cNvPr>
            <p:cNvSpPr/>
            <p:nvPr/>
          </p:nvSpPr>
          <p:spPr>
            <a:xfrm>
              <a:off x="9098700" y="2436988"/>
              <a:ext cx="1828800" cy="598987"/>
            </a:xfrm>
            <a:prstGeom prst="rect">
              <a:avLst/>
            </a:prstGeom>
            <a:noFill/>
            <a:ln w="12700">
              <a:solidFill>
                <a:srgbClr val="E63C2B"/>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5" name="TextBox 34">
              <a:extLst>
                <a:ext uri="{FF2B5EF4-FFF2-40B4-BE49-F238E27FC236}">
                  <a16:creationId xmlns:a16="http://schemas.microsoft.com/office/drawing/2014/main" id="{01E50BDF-58F7-8B7D-EAF2-DB80B51A4833}"/>
                </a:ext>
              </a:extLst>
            </p:cNvPr>
            <p:cNvSpPr txBox="1"/>
            <p:nvPr/>
          </p:nvSpPr>
          <p:spPr>
            <a:xfrm>
              <a:off x="9098698" y="2515388"/>
              <a:ext cx="1828801" cy="461665"/>
            </a:xfrm>
            <a:prstGeom prst="rect">
              <a:avLst/>
            </a:prstGeom>
            <a:noFill/>
          </p:spPr>
          <p:txBody>
            <a:bodyPr wrap="square" rtlCol="0">
              <a:spAutoFit/>
            </a:bodyPr>
            <a:lstStyle/>
            <a:p>
              <a:pPr algn="ctr"/>
              <a:r>
                <a:rPr lang="en-ZA" sz="1200" dirty="0">
                  <a:latin typeface="+mn-lt"/>
                </a:rPr>
                <a:t>Task Order4</a:t>
              </a:r>
            </a:p>
            <a:p>
              <a:pPr algn="ctr"/>
              <a:r>
                <a:rPr lang="en-ZA" sz="1200" b="1" dirty="0"/>
                <a:t>22 months</a:t>
              </a:r>
              <a:endParaRPr lang="en-US" sz="1200" b="1" dirty="0">
                <a:latin typeface="+mn-lt"/>
              </a:endParaRPr>
            </a:p>
          </p:txBody>
        </p:sp>
      </p:grpSp>
      <p:grpSp>
        <p:nvGrpSpPr>
          <p:cNvPr id="40" name="Group 39">
            <a:extLst>
              <a:ext uri="{FF2B5EF4-FFF2-40B4-BE49-F238E27FC236}">
                <a16:creationId xmlns:a16="http://schemas.microsoft.com/office/drawing/2014/main" id="{4FC16D47-B4AC-B101-BE68-20D486E998CC}"/>
              </a:ext>
            </a:extLst>
          </p:cNvPr>
          <p:cNvGrpSpPr/>
          <p:nvPr/>
        </p:nvGrpSpPr>
        <p:grpSpPr>
          <a:xfrm>
            <a:off x="7978952" y="4668734"/>
            <a:ext cx="1828802" cy="598987"/>
            <a:chOff x="9098698" y="2436988"/>
            <a:chExt cx="1828802" cy="598987"/>
          </a:xfrm>
        </p:grpSpPr>
        <p:sp>
          <p:nvSpPr>
            <p:cNvPr id="38" name="Rectangle 37">
              <a:extLst>
                <a:ext uri="{FF2B5EF4-FFF2-40B4-BE49-F238E27FC236}">
                  <a16:creationId xmlns:a16="http://schemas.microsoft.com/office/drawing/2014/main" id="{4B468ABD-51E1-CADA-0DCE-7225E595F8DE}"/>
                </a:ext>
              </a:extLst>
            </p:cNvPr>
            <p:cNvSpPr/>
            <p:nvPr/>
          </p:nvSpPr>
          <p:spPr>
            <a:xfrm>
              <a:off x="9098700" y="2436988"/>
              <a:ext cx="1828800" cy="598987"/>
            </a:xfrm>
            <a:prstGeom prst="rect">
              <a:avLst/>
            </a:prstGeom>
            <a:noFill/>
            <a:ln w="12700">
              <a:solidFill>
                <a:srgbClr val="E63C2B"/>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39" name="TextBox 38">
              <a:extLst>
                <a:ext uri="{FF2B5EF4-FFF2-40B4-BE49-F238E27FC236}">
                  <a16:creationId xmlns:a16="http://schemas.microsoft.com/office/drawing/2014/main" id="{DA316595-3CD5-191A-B338-EC68DABB7A56}"/>
                </a:ext>
              </a:extLst>
            </p:cNvPr>
            <p:cNvSpPr txBox="1"/>
            <p:nvPr/>
          </p:nvSpPr>
          <p:spPr>
            <a:xfrm>
              <a:off x="9098698" y="2515388"/>
              <a:ext cx="1828801" cy="461665"/>
            </a:xfrm>
            <a:prstGeom prst="rect">
              <a:avLst/>
            </a:prstGeom>
            <a:noFill/>
          </p:spPr>
          <p:txBody>
            <a:bodyPr wrap="square" rtlCol="0">
              <a:spAutoFit/>
            </a:bodyPr>
            <a:lstStyle/>
            <a:p>
              <a:pPr algn="ctr"/>
              <a:r>
                <a:rPr lang="en-ZA" sz="1200" dirty="0">
                  <a:latin typeface="+mn-lt"/>
                </a:rPr>
                <a:t>Task Order 5</a:t>
              </a:r>
            </a:p>
            <a:p>
              <a:pPr algn="ctr"/>
              <a:r>
                <a:rPr lang="en-ZA" sz="1200" b="1" dirty="0"/>
                <a:t>22 months</a:t>
              </a:r>
              <a:endParaRPr lang="en-US" sz="1200" b="1" dirty="0">
                <a:latin typeface="+mn-lt"/>
              </a:endParaRPr>
            </a:p>
          </p:txBody>
        </p:sp>
      </p:grpSp>
    </p:spTree>
    <p:extLst>
      <p:ext uri="{BB962C8B-B14F-4D97-AF65-F5344CB8AC3E}">
        <p14:creationId xmlns:p14="http://schemas.microsoft.com/office/powerpoint/2010/main" val="327650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6B9FA52-5D66-F1E9-CD76-C706CDC1A056}"/>
              </a:ext>
            </a:extLst>
          </p:cNvPr>
          <p:cNvGrpSpPr/>
          <p:nvPr/>
        </p:nvGrpSpPr>
        <p:grpSpPr>
          <a:xfrm>
            <a:off x="2682279" y="1154545"/>
            <a:ext cx="7890059" cy="5030520"/>
            <a:chOff x="5085074" y="2099613"/>
            <a:chExt cx="2346405" cy="1850876"/>
          </a:xfrm>
        </p:grpSpPr>
        <p:sp>
          <p:nvSpPr>
            <p:cNvPr id="21" name="Triangle 20">
              <a:extLst>
                <a:ext uri="{FF2B5EF4-FFF2-40B4-BE49-F238E27FC236}">
                  <a16:creationId xmlns:a16="http://schemas.microsoft.com/office/drawing/2014/main" id="{EBD02CD0-609D-8B60-34A4-E9BD0751B06A}"/>
                </a:ext>
              </a:extLst>
            </p:cNvPr>
            <p:cNvSpPr/>
            <p:nvPr/>
          </p:nvSpPr>
          <p:spPr>
            <a:xfrm rot="16200000">
              <a:off x="5175394" y="2115705"/>
              <a:ext cx="225868" cy="406507"/>
            </a:xfrm>
            <a:prstGeom prst="triangle">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22" name="Rectangle: Rounded Corners 21">
              <a:extLst>
                <a:ext uri="{FF2B5EF4-FFF2-40B4-BE49-F238E27FC236}">
                  <a16:creationId xmlns:a16="http://schemas.microsoft.com/office/drawing/2014/main" id="{87AAE3F0-788A-9F91-2E18-EE9D2084BBDC}"/>
                </a:ext>
              </a:extLst>
            </p:cNvPr>
            <p:cNvSpPr/>
            <p:nvPr/>
          </p:nvSpPr>
          <p:spPr>
            <a:xfrm>
              <a:off x="5310084" y="2099613"/>
              <a:ext cx="2121395" cy="1850876"/>
            </a:xfrm>
            <a:prstGeom prst="roundRect">
              <a:avLst>
                <a:gd name="adj" fmla="val 0"/>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grpSp>
      <p:cxnSp>
        <p:nvCxnSpPr>
          <p:cNvPr id="8" name="Straight Arrow Connector 7">
            <a:extLst>
              <a:ext uri="{FF2B5EF4-FFF2-40B4-BE49-F238E27FC236}">
                <a16:creationId xmlns:a16="http://schemas.microsoft.com/office/drawing/2014/main" id="{4982F491-FFE7-D65D-702B-93BED042312C}"/>
              </a:ext>
            </a:extLst>
          </p:cNvPr>
          <p:cNvCxnSpPr>
            <a:cxnSpLocks/>
          </p:cNvCxnSpPr>
          <p:nvPr/>
        </p:nvCxnSpPr>
        <p:spPr>
          <a:xfrm>
            <a:off x="3093267" y="1559208"/>
            <a:ext cx="0" cy="469019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BD05F54-DAF9-B8D9-45FC-ACACC8CCE186}"/>
              </a:ext>
            </a:extLst>
          </p:cNvPr>
          <p:cNvSpPr txBox="1"/>
          <p:nvPr/>
        </p:nvSpPr>
        <p:spPr>
          <a:xfrm>
            <a:off x="581937" y="1559208"/>
            <a:ext cx="18288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b="1" dirty="0">
                <a:latin typeface="+mn-lt"/>
              </a:rPr>
              <a:t>Task Order 01</a:t>
            </a:r>
            <a:endParaRPr lang="en-US" b="1" dirty="0">
              <a:latin typeface="+mn-lt"/>
            </a:endParaRPr>
          </a:p>
        </p:txBody>
      </p:sp>
      <p:sp>
        <p:nvSpPr>
          <p:cNvPr id="13" name="TextBox 12">
            <a:extLst>
              <a:ext uri="{FF2B5EF4-FFF2-40B4-BE49-F238E27FC236}">
                <a16:creationId xmlns:a16="http://schemas.microsoft.com/office/drawing/2014/main" id="{5B582C1C-75D1-E148-9D4C-0C973855E7EF}"/>
              </a:ext>
            </a:extLst>
          </p:cNvPr>
          <p:cNvSpPr txBox="1"/>
          <p:nvPr/>
        </p:nvSpPr>
        <p:spPr>
          <a:xfrm>
            <a:off x="558549" y="2487599"/>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02</a:t>
            </a:r>
            <a:endParaRPr lang="en-US" sz="1200" dirty="0">
              <a:latin typeface="+mn-lt"/>
            </a:endParaRPr>
          </a:p>
        </p:txBody>
      </p:sp>
      <p:sp>
        <p:nvSpPr>
          <p:cNvPr id="15" name="TextBox 14">
            <a:extLst>
              <a:ext uri="{FF2B5EF4-FFF2-40B4-BE49-F238E27FC236}">
                <a16:creationId xmlns:a16="http://schemas.microsoft.com/office/drawing/2014/main" id="{E1C083C7-FCC3-1B5E-0FA8-5DEF73FCF24D}"/>
              </a:ext>
            </a:extLst>
          </p:cNvPr>
          <p:cNvSpPr txBox="1"/>
          <p:nvPr/>
        </p:nvSpPr>
        <p:spPr>
          <a:xfrm>
            <a:off x="581937" y="341599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03</a:t>
            </a:r>
            <a:endParaRPr lang="en-US" sz="1200" dirty="0">
              <a:latin typeface="+mn-lt"/>
            </a:endParaRPr>
          </a:p>
        </p:txBody>
      </p:sp>
      <p:sp>
        <p:nvSpPr>
          <p:cNvPr id="17" name="TextBox 16">
            <a:extLst>
              <a:ext uri="{FF2B5EF4-FFF2-40B4-BE49-F238E27FC236}">
                <a16:creationId xmlns:a16="http://schemas.microsoft.com/office/drawing/2014/main" id="{9BACE6BC-EBA4-CF03-2853-879E2B3D1F0F}"/>
              </a:ext>
            </a:extLst>
          </p:cNvPr>
          <p:cNvSpPr txBox="1"/>
          <p:nvPr/>
        </p:nvSpPr>
        <p:spPr>
          <a:xfrm>
            <a:off x="581937" y="445746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04</a:t>
            </a:r>
            <a:endParaRPr lang="en-US" sz="1200" dirty="0">
              <a:latin typeface="+mn-lt"/>
            </a:endParaRPr>
          </a:p>
        </p:txBody>
      </p:sp>
      <p:sp>
        <p:nvSpPr>
          <p:cNvPr id="19" name="TextBox 18">
            <a:extLst>
              <a:ext uri="{FF2B5EF4-FFF2-40B4-BE49-F238E27FC236}">
                <a16:creationId xmlns:a16="http://schemas.microsoft.com/office/drawing/2014/main" id="{882243FA-1B98-6D78-F30C-87C593A06140}"/>
              </a:ext>
            </a:extLst>
          </p:cNvPr>
          <p:cNvSpPr txBox="1"/>
          <p:nvPr/>
        </p:nvSpPr>
        <p:spPr>
          <a:xfrm>
            <a:off x="581937" y="549893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05</a:t>
            </a:r>
            <a:endParaRPr lang="en-US" sz="1200" dirty="0">
              <a:latin typeface="+mn-lt"/>
            </a:endParaRPr>
          </a:p>
        </p:txBody>
      </p:sp>
      <p:sp>
        <p:nvSpPr>
          <p:cNvPr id="20" name="TextBox 19">
            <a:extLst>
              <a:ext uri="{FF2B5EF4-FFF2-40B4-BE49-F238E27FC236}">
                <a16:creationId xmlns:a16="http://schemas.microsoft.com/office/drawing/2014/main" id="{705D1747-A365-65C8-1E16-6C468338AA9A}"/>
              </a:ext>
            </a:extLst>
          </p:cNvPr>
          <p:cNvSpPr txBox="1"/>
          <p:nvPr/>
        </p:nvSpPr>
        <p:spPr>
          <a:xfrm>
            <a:off x="3438901" y="1154545"/>
            <a:ext cx="6786577" cy="4882170"/>
          </a:xfrm>
          <a:prstGeom prst="rect">
            <a:avLst/>
          </a:prstGeom>
          <a:noFill/>
        </p:spPr>
        <p:txBody>
          <a:bodyPr wrap="square" rtlCol="0">
            <a:spAutoFit/>
          </a:bodyPr>
          <a:lstStyle/>
          <a:p>
            <a:pPr>
              <a:lnSpc>
                <a:spcPct val="150000"/>
              </a:lnSpc>
            </a:pPr>
            <a:r>
              <a:rPr lang="en-ZA" sz="1100" b="1" dirty="0">
                <a:latin typeface="+mn-lt"/>
              </a:rPr>
              <a:t>Description: Concept design </a:t>
            </a:r>
            <a:endParaRPr lang="en-ZA" sz="1100" b="1" dirty="0"/>
          </a:p>
          <a:p>
            <a:pPr>
              <a:lnSpc>
                <a:spcPct val="150000"/>
              </a:lnSpc>
            </a:pPr>
            <a:r>
              <a:rPr lang="en-ZA" sz="1100" b="1" dirty="0">
                <a:latin typeface="+mn-lt"/>
              </a:rPr>
              <a:t>Scope:</a:t>
            </a:r>
          </a:p>
          <a:p>
            <a:pPr>
              <a:lnSpc>
                <a:spcPct val="150000"/>
              </a:lnSpc>
            </a:pPr>
            <a:r>
              <a:rPr lang="en-ZA" sz="1100" dirty="0"/>
              <a:t>Task Order 1 focuses on preliminary design for the port authority infrastructure as well as the Facility Operator infrastructure development. Both developments are to be designed, and cost estimates provided for each development.</a:t>
            </a:r>
            <a:endParaRPr lang="en-ZA" sz="1100" b="1" dirty="0">
              <a:latin typeface="+mn-lt"/>
            </a:endParaRPr>
          </a:p>
          <a:p>
            <a:pPr>
              <a:lnSpc>
                <a:spcPct val="150000"/>
              </a:lnSpc>
            </a:pPr>
            <a:r>
              <a:rPr lang="en-ZA" sz="1100" b="1" dirty="0"/>
              <a:t>Deliverables:</a:t>
            </a:r>
          </a:p>
          <a:p>
            <a:pPr marL="171450" indent="-171450">
              <a:lnSpc>
                <a:spcPct val="150000"/>
              </a:lnSpc>
              <a:buFont typeface="Arial" panose="020B0604020202020204" pitchFamily="34" charset="0"/>
              <a:buChar char="•"/>
            </a:pPr>
            <a:r>
              <a:rPr lang="en-ZA" sz="1100" dirty="0">
                <a:latin typeface="+mn-lt"/>
              </a:rPr>
              <a:t>Geotechnical investigations</a:t>
            </a:r>
          </a:p>
          <a:p>
            <a:pPr marL="171450" indent="-171450">
              <a:lnSpc>
                <a:spcPct val="150000"/>
              </a:lnSpc>
              <a:buFont typeface="Arial" panose="020B0604020202020204" pitchFamily="34" charset="0"/>
              <a:buChar char="•"/>
            </a:pPr>
            <a:r>
              <a:rPr lang="en-ZA" sz="1100" dirty="0"/>
              <a:t>Surveys</a:t>
            </a:r>
          </a:p>
          <a:p>
            <a:pPr marL="171450" indent="-171450">
              <a:lnSpc>
                <a:spcPct val="150000"/>
              </a:lnSpc>
              <a:buFont typeface="Arial" panose="020B0604020202020204" pitchFamily="34" charset="0"/>
              <a:buChar char="•"/>
            </a:pPr>
            <a:r>
              <a:rPr lang="en-ZA" sz="1100" dirty="0">
                <a:latin typeface="+mn-lt"/>
              </a:rPr>
              <a:t>Engineering model and operating philosophy </a:t>
            </a:r>
          </a:p>
          <a:p>
            <a:pPr marL="171450" indent="-171450">
              <a:lnSpc>
                <a:spcPct val="150000"/>
              </a:lnSpc>
              <a:buFont typeface="Arial" panose="020B0604020202020204" pitchFamily="34" charset="0"/>
              <a:buChar char="•"/>
            </a:pPr>
            <a:r>
              <a:rPr lang="en-ZA" sz="1100" dirty="0"/>
              <a:t>Traffic studies</a:t>
            </a:r>
          </a:p>
          <a:p>
            <a:pPr marL="171450" indent="-171450">
              <a:lnSpc>
                <a:spcPct val="150000"/>
              </a:lnSpc>
              <a:buFont typeface="Arial" panose="020B0604020202020204" pitchFamily="34" charset="0"/>
              <a:buChar char="•"/>
            </a:pPr>
            <a:r>
              <a:rPr lang="en-ZA" sz="1100" dirty="0">
                <a:latin typeface="+mn-lt"/>
              </a:rPr>
              <a:t>Work break down structure</a:t>
            </a:r>
          </a:p>
          <a:p>
            <a:pPr marL="171450" indent="-171450">
              <a:lnSpc>
                <a:spcPct val="150000"/>
              </a:lnSpc>
              <a:buFont typeface="Arial" panose="020B0604020202020204" pitchFamily="34" charset="0"/>
              <a:buChar char="•"/>
            </a:pPr>
            <a:r>
              <a:rPr lang="en-ZA" sz="1100" dirty="0"/>
              <a:t>Early works </a:t>
            </a:r>
          </a:p>
          <a:p>
            <a:pPr marL="171450" indent="-171450">
              <a:lnSpc>
                <a:spcPct val="150000"/>
              </a:lnSpc>
              <a:buFont typeface="Arial" panose="020B0604020202020204" pitchFamily="34" charset="0"/>
              <a:buChar char="•"/>
            </a:pPr>
            <a:r>
              <a:rPr lang="en-ZA" sz="1100" dirty="0">
                <a:latin typeface="+mn-lt"/>
              </a:rPr>
              <a:t>Preliminary cost estimates</a:t>
            </a:r>
          </a:p>
          <a:p>
            <a:pPr marL="171450" indent="-171450">
              <a:lnSpc>
                <a:spcPct val="150000"/>
              </a:lnSpc>
              <a:buFont typeface="Arial" panose="020B0604020202020204" pitchFamily="34" charset="0"/>
              <a:buChar char="•"/>
            </a:pPr>
            <a:r>
              <a:rPr lang="en-ZA" sz="1100" dirty="0"/>
              <a:t>Project schedule</a:t>
            </a:r>
          </a:p>
          <a:p>
            <a:pPr marL="171450" indent="-171450">
              <a:lnSpc>
                <a:spcPct val="150000"/>
              </a:lnSpc>
              <a:buFont typeface="Arial" panose="020B0604020202020204" pitchFamily="34" charset="0"/>
              <a:buChar char="•"/>
            </a:pPr>
            <a:r>
              <a:rPr lang="en-ZA" sz="1100" dirty="0"/>
              <a:t>Stakeholder engagement </a:t>
            </a:r>
          </a:p>
          <a:p>
            <a:pPr marL="171450" indent="-171450">
              <a:lnSpc>
                <a:spcPct val="150000"/>
              </a:lnSpc>
              <a:buFont typeface="Arial" panose="020B0604020202020204" pitchFamily="34" charset="0"/>
              <a:buChar char="•"/>
            </a:pPr>
            <a:r>
              <a:rPr lang="en-ZA" sz="1100" dirty="0"/>
              <a:t>Business case inputs</a:t>
            </a:r>
            <a:endParaRPr lang="en-ZA" sz="1100" dirty="0">
              <a:latin typeface="+mn-lt"/>
            </a:endParaRPr>
          </a:p>
          <a:p>
            <a:pPr marL="171450" indent="-171450">
              <a:lnSpc>
                <a:spcPct val="150000"/>
              </a:lnSpc>
              <a:buFont typeface="Arial" panose="020B0604020202020204" pitchFamily="34" charset="0"/>
              <a:buChar char="•"/>
            </a:pPr>
            <a:r>
              <a:rPr lang="en-ZA" sz="1100" dirty="0">
                <a:latin typeface="+mn-lt"/>
              </a:rPr>
              <a:t>3D rendered drawing</a:t>
            </a:r>
            <a:endParaRPr lang="en-ZA" sz="1100" dirty="0"/>
          </a:p>
          <a:p>
            <a:pPr marL="171450" indent="-171450">
              <a:lnSpc>
                <a:spcPct val="150000"/>
              </a:lnSpc>
              <a:buFont typeface="Arial" panose="020B0604020202020204" pitchFamily="34" charset="0"/>
              <a:buChar char="•"/>
            </a:pPr>
            <a:r>
              <a:rPr lang="en-ZA" sz="1100" dirty="0"/>
              <a:t>Operating philosophy </a:t>
            </a:r>
            <a:endParaRPr lang="en-ZA" sz="1100" b="1" dirty="0"/>
          </a:p>
          <a:p>
            <a:pPr>
              <a:lnSpc>
                <a:spcPct val="150000"/>
              </a:lnSpc>
            </a:pPr>
            <a:r>
              <a:rPr lang="en-ZA" sz="1100" b="1" dirty="0"/>
              <a:t>Timeline: 4 months</a:t>
            </a:r>
            <a:endParaRPr lang="en-US" sz="1100" b="1" dirty="0">
              <a:latin typeface="+mn-lt"/>
            </a:endParaRPr>
          </a:p>
        </p:txBody>
      </p:sp>
      <p:sp>
        <p:nvSpPr>
          <p:cNvPr id="2" name="Title 5">
            <a:extLst>
              <a:ext uri="{FF2B5EF4-FFF2-40B4-BE49-F238E27FC236}">
                <a16:creationId xmlns:a16="http://schemas.microsoft.com/office/drawing/2014/main" id="{952F5213-3124-8C91-BEA7-15900368E231}"/>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a:t>Project Scope Overview – Continue </a:t>
            </a:r>
            <a:endParaRPr lang="en-US" dirty="0"/>
          </a:p>
        </p:txBody>
      </p:sp>
    </p:spTree>
    <p:extLst>
      <p:ext uri="{BB962C8B-B14F-4D97-AF65-F5344CB8AC3E}">
        <p14:creationId xmlns:p14="http://schemas.microsoft.com/office/powerpoint/2010/main" val="1698533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E7275B-2EB1-B1EC-AEB2-144FD81FAE4E}"/>
              </a:ext>
            </a:extLst>
          </p:cNvPr>
          <p:cNvGrpSpPr/>
          <p:nvPr/>
        </p:nvGrpSpPr>
        <p:grpSpPr>
          <a:xfrm>
            <a:off x="2682279" y="1154549"/>
            <a:ext cx="7890059" cy="5030523"/>
            <a:chOff x="5085074" y="2099613"/>
            <a:chExt cx="2346405" cy="1850876"/>
          </a:xfrm>
        </p:grpSpPr>
        <p:sp>
          <p:nvSpPr>
            <p:cNvPr id="3" name="Triangle 2">
              <a:extLst>
                <a:ext uri="{FF2B5EF4-FFF2-40B4-BE49-F238E27FC236}">
                  <a16:creationId xmlns:a16="http://schemas.microsoft.com/office/drawing/2014/main" id="{61679BB1-C6FA-7D97-7C09-08713840A78E}"/>
                </a:ext>
              </a:extLst>
            </p:cNvPr>
            <p:cNvSpPr/>
            <p:nvPr/>
          </p:nvSpPr>
          <p:spPr>
            <a:xfrm rot="16200000">
              <a:off x="5175394" y="2452504"/>
              <a:ext cx="225868" cy="406507"/>
            </a:xfrm>
            <a:prstGeom prst="triangle">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4" name="Rectangle: Rounded Corners 3">
              <a:extLst>
                <a:ext uri="{FF2B5EF4-FFF2-40B4-BE49-F238E27FC236}">
                  <a16:creationId xmlns:a16="http://schemas.microsoft.com/office/drawing/2014/main" id="{9A86799D-D76B-0428-1EAF-540A57219E2B}"/>
                </a:ext>
              </a:extLst>
            </p:cNvPr>
            <p:cNvSpPr/>
            <p:nvPr/>
          </p:nvSpPr>
          <p:spPr>
            <a:xfrm>
              <a:off x="5310084" y="2099613"/>
              <a:ext cx="2121395" cy="1850876"/>
            </a:xfrm>
            <a:prstGeom prst="roundRect">
              <a:avLst>
                <a:gd name="adj" fmla="val 0"/>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grpSp>
      <p:cxnSp>
        <p:nvCxnSpPr>
          <p:cNvPr id="8" name="Straight Arrow Connector 7">
            <a:extLst>
              <a:ext uri="{FF2B5EF4-FFF2-40B4-BE49-F238E27FC236}">
                <a16:creationId xmlns:a16="http://schemas.microsoft.com/office/drawing/2014/main" id="{4982F491-FFE7-D65D-702B-93BED042312C}"/>
              </a:ext>
            </a:extLst>
          </p:cNvPr>
          <p:cNvCxnSpPr>
            <a:cxnSpLocks/>
          </p:cNvCxnSpPr>
          <p:nvPr/>
        </p:nvCxnSpPr>
        <p:spPr>
          <a:xfrm>
            <a:off x="3093267" y="1559208"/>
            <a:ext cx="0" cy="469019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BD05F54-DAF9-B8D9-45FC-ACACC8CCE186}"/>
              </a:ext>
            </a:extLst>
          </p:cNvPr>
          <p:cNvSpPr txBox="1"/>
          <p:nvPr/>
        </p:nvSpPr>
        <p:spPr>
          <a:xfrm>
            <a:off x="581937" y="1559208"/>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01</a:t>
            </a:r>
            <a:endParaRPr lang="en-US" sz="1200" dirty="0">
              <a:latin typeface="+mn-lt"/>
            </a:endParaRPr>
          </a:p>
        </p:txBody>
      </p:sp>
      <p:sp>
        <p:nvSpPr>
          <p:cNvPr id="13" name="TextBox 12">
            <a:extLst>
              <a:ext uri="{FF2B5EF4-FFF2-40B4-BE49-F238E27FC236}">
                <a16:creationId xmlns:a16="http://schemas.microsoft.com/office/drawing/2014/main" id="{5B582C1C-75D1-E148-9D4C-0C973855E7EF}"/>
              </a:ext>
            </a:extLst>
          </p:cNvPr>
          <p:cNvSpPr txBox="1"/>
          <p:nvPr/>
        </p:nvSpPr>
        <p:spPr>
          <a:xfrm>
            <a:off x="558549" y="2487599"/>
            <a:ext cx="18288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b="1" dirty="0">
                <a:latin typeface="+mn-lt"/>
              </a:rPr>
              <a:t>Task Order 02</a:t>
            </a:r>
            <a:endParaRPr lang="en-US" b="1" dirty="0">
              <a:latin typeface="+mn-lt"/>
            </a:endParaRPr>
          </a:p>
        </p:txBody>
      </p:sp>
      <p:sp>
        <p:nvSpPr>
          <p:cNvPr id="15" name="TextBox 14">
            <a:extLst>
              <a:ext uri="{FF2B5EF4-FFF2-40B4-BE49-F238E27FC236}">
                <a16:creationId xmlns:a16="http://schemas.microsoft.com/office/drawing/2014/main" id="{E1C083C7-FCC3-1B5E-0FA8-5DEF73FCF24D}"/>
              </a:ext>
            </a:extLst>
          </p:cNvPr>
          <p:cNvSpPr txBox="1"/>
          <p:nvPr/>
        </p:nvSpPr>
        <p:spPr>
          <a:xfrm>
            <a:off x="581937" y="341599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03</a:t>
            </a:r>
            <a:endParaRPr lang="en-US" sz="1200" dirty="0">
              <a:latin typeface="+mn-lt"/>
            </a:endParaRPr>
          </a:p>
        </p:txBody>
      </p:sp>
      <p:sp>
        <p:nvSpPr>
          <p:cNvPr id="17" name="TextBox 16">
            <a:extLst>
              <a:ext uri="{FF2B5EF4-FFF2-40B4-BE49-F238E27FC236}">
                <a16:creationId xmlns:a16="http://schemas.microsoft.com/office/drawing/2014/main" id="{9BACE6BC-EBA4-CF03-2853-879E2B3D1F0F}"/>
              </a:ext>
            </a:extLst>
          </p:cNvPr>
          <p:cNvSpPr txBox="1"/>
          <p:nvPr/>
        </p:nvSpPr>
        <p:spPr>
          <a:xfrm>
            <a:off x="581937" y="445746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04</a:t>
            </a:r>
            <a:endParaRPr lang="en-US" sz="1200" dirty="0">
              <a:latin typeface="+mn-lt"/>
            </a:endParaRPr>
          </a:p>
        </p:txBody>
      </p:sp>
      <p:sp>
        <p:nvSpPr>
          <p:cNvPr id="19" name="TextBox 18">
            <a:extLst>
              <a:ext uri="{FF2B5EF4-FFF2-40B4-BE49-F238E27FC236}">
                <a16:creationId xmlns:a16="http://schemas.microsoft.com/office/drawing/2014/main" id="{882243FA-1B98-6D78-F30C-87C593A06140}"/>
              </a:ext>
            </a:extLst>
          </p:cNvPr>
          <p:cNvSpPr txBox="1"/>
          <p:nvPr/>
        </p:nvSpPr>
        <p:spPr>
          <a:xfrm>
            <a:off x="581937" y="549893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05</a:t>
            </a:r>
            <a:endParaRPr lang="en-US" sz="1200" dirty="0">
              <a:latin typeface="+mn-lt"/>
            </a:endParaRPr>
          </a:p>
        </p:txBody>
      </p:sp>
      <p:sp>
        <p:nvSpPr>
          <p:cNvPr id="20" name="TextBox 19">
            <a:extLst>
              <a:ext uri="{FF2B5EF4-FFF2-40B4-BE49-F238E27FC236}">
                <a16:creationId xmlns:a16="http://schemas.microsoft.com/office/drawing/2014/main" id="{705D1747-A365-65C8-1E16-6C468338AA9A}"/>
              </a:ext>
            </a:extLst>
          </p:cNvPr>
          <p:cNvSpPr txBox="1"/>
          <p:nvPr/>
        </p:nvSpPr>
        <p:spPr>
          <a:xfrm>
            <a:off x="3438901" y="1154549"/>
            <a:ext cx="6786577" cy="4120423"/>
          </a:xfrm>
          <a:prstGeom prst="rect">
            <a:avLst/>
          </a:prstGeom>
          <a:noFill/>
        </p:spPr>
        <p:txBody>
          <a:bodyPr wrap="square" rtlCol="0">
            <a:spAutoFit/>
          </a:bodyPr>
          <a:lstStyle/>
          <a:p>
            <a:pPr>
              <a:lnSpc>
                <a:spcPct val="150000"/>
              </a:lnSpc>
            </a:pPr>
            <a:r>
              <a:rPr lang="en-ZA" sz="1100" b="1" dirty="0">
                <a:latin typeface="+mn-lt"/>
              </a:rPr>
              <a:t>Description: Detail design</a:t>
            </a:r>
            <a:endParaRPr lang="en-ZA" sz="1100" b="1" dirty="0"/>
          </a:p>
          <a:p>
            <a:pPr>
              <a:lnSpc>
                <a:spcPct val="150000"/>
              </a:lnSpc>
            </a:pPr>
            <a:r>
              <a:rPr lang="en-ZA" sz="1100" b="1" dirty="0">
                <a:latin typeface="+mn-lt"/>
              </a:rPr>
              <a:t>Scope:</a:t>
            </a:r>
          </a:p>
          <a:p>
            <a:pPr>
              <a:lnSpc>
                <a:spcPct val="150000"/>
              </a:lnSpc>
            </a:pPr>
            <a:r>
              <a:rPr lang="en-ZA" sz="1100" dirty="0"/>
              <a:t>The primary deliverables for Task Order 2 is the provision of detailed designs and legislative approvals for the Berth 605 quay wall infrastructure only. </a:t>
            </a:r>
            <a:endParaRPr lang="en-ZA" sz="1100" b="1" dirty="0">
              <a:latin typeface="+mn-lt"/>
            </a:endParaRPr>
          </a:p>
          <a:p>
            <a:pPr>
              <a:lnSpc>
                <a:spcPct val="150000"/>
              </a:lnSpc>
            </a:pPr>
            <a:r>
              <a:rPr lang="en-ZA" sz="1100" b="1" dirty="0"/>
              <a:t>Deliverables:</a:t>
            </a:r>
          </a:p>
          <a:p>
            <a:pPr marL="171450" indent="-171450">
              <a:lnSpc>
                <a:spcPct val="150000"/>
              </a:lnSpc>
              <a:buFont typeface="Arial" panose="020B0604020202020204" pitchFamily="34" charset="0"/>
              <a:buChar char="•"/>
            </a:pPr>
            <a:r>
              <a:rPr lang="en-ZA" sz="1100" dirty="0"/>
              <a:t>Detail design drawings</a:t>
            </a:r>
          </a:p>
          <a:p>
            <a:pPr marL="171450" indent="-171450">
              <a:lnSpc>
                <a:spcPct val="150000"/>
              </a:lnSpc>
              <a:buFont typeface="Arial" panose="020B0604020202020204" pitchFamily="34" charset="0"/>
              <a:buChar char="•"/>
            </a:pPr>
            <a:r>
              <a:rPr lang="en-ZA" sz="1100" dirty="0"/>
              <a:t>Works information </a:t>
            </a:r>
          </a:p>
          <a:p>
            <a:pPr marL="171450" indent="-171450">
              <a:lnSpc>
                <a:spcPct val="150000"/>
              </a:lnSpc>
              <a:buFont typeface="Arial" panose="020B0604020202020204" pitchFamily="34" charset="0"/>
              <a:buChar char="•"/>
            </a:pPr>
            <a:r>
              <a:rPr lang="en-ZA" sz="1100" dirty="0"/>
              <a:t>Final cost estimates</a:t>
            </a:r>
          </a:p>
          <a:p>
            <a:pPr marL="171450" indent="-171450">
              <a:lnSpc>
                <a:spcPct val="150000"/>
              </a:lnSpc>
              <a:buFont typeface="Arial" panose="020B0604020202020204" pitchFamily="34" charset="0"/>
              <a:buChar char="•"/>
            </a:pPr>
            <a:r>
              <a:rPr lang="en-ZA" sz="1100" dirty="0"/>
              <a:t>Construction schedule </a:t>
            </a:r>
          </a:p>
          <a:p>
            <a:pPr marL="171450" indent="-171450">
              <a:lnSpc>
                <a:spcPct val="150000"/>
              </a:lnSpc>
              <a:buFont typeface="Arial" panose="020B0604020202020204" pitchFamily="34" charset="0"/>
              <a:buChar char="•"/>
            </a:pPr>
            <a:r>
              <a:rPr lang="en-ZA" sz="1100" dirty="0"/>
              <a:t>Execution plan </a:t>
            </a:r>
          </a:p>
          <a:p>
            <a:pPr marL="171450" indent="-171450">
              <a:lnSpc>
                <a:spcPct val="150000"/>
              </a:lnSpc>
              <a:buFont typeface="Arial" panose="020B0604020202020204" pitchFamily="34" charset="0"/>
              <a:buChar char="•"/>
            </a:pPr>
            <a:r>
              <a:rPr lang="en-ZA" sz="1100" dirty="0"/>
              <a:t>Health and safety relevant notifications and compliance </a:t>
            </a:r>
          </a:p>
          <a:p>
            <a:pPr marL="171450" indent="-171450">
              <a:lnSpc>
                <a:spcPct val="150000"/>
              </a:lnSpc>
              <a:buFont typeface="Arial" panose="020B0604020202020204" pitchFamily="34" charset="0"/>
              <a:buChar char="•"/>
            </a:pPr>
            <a:r>
              <a:rPr lang="en-ZA" sz="1100" dirty="0"/>
              <a:t>Execution Business case</a:t>
            </a:r>
          </a:p>
          <a:p>
            <a:pPr marL="171450" indent="-171450">
              <a:lnSpc>
                <a:spcPct val="150000"/>
              </a:lnSpc>
              <a:buFont typeface="Arial" panose="020B0604020202020204" pitchFamily="34" charset="0"/>
              <a:buChar char="•"/>
            </a:pPr>
            <a:r>
              <a:rPr lang="en-ZA" sz="1100" dirty="0"/>
              <a:t>Prepare bid documents for construction</a:t>
            </a:r>
          </a:p>
          <a:p>
            <a:pPr marL="171450" indent="-171450">
              <a:lnSpc>
                <a:spcPct val="150000"/>
              </a:lnSpc>
              <a:buFont typeface="Arial" panose="020B0604020202020204" pitchFamily="34" charset="0"/>
              <a:buChar char="•"/>
            </a:pPr>
            <a:r>
              <a:rPr lang="en-ZA" sz="1100" dirty="0"/>
              <a:t>Environmental authorisations and permits </a:t>
            </a:r>
          </a:p>
          <a:p>
            <a:pPr marL="171450" indent="-171450">
              <a:lnSpc>
                <a:spcPct val="150000"/>
              </a:lnSpc>
              <a:buFont typeface="Arial" panose="020B0604020202020204" pitchFamily="34" charset="0"/>
              <a:buChar char="•"/>
            </a:pPr>
            <a:r>
              <a:rPr lang="en-ZA" sz="1100" dirty="0"/>
              <a:t>Gate review process</a:t>
            </a:r>
            <a:endParaRPr lang="en-ZA" sz="1100" b="1" dirty="0"/>
          </a:p>
          <a:p>
            <a:pPr>
              <a:lnSpc>
                <a:spcPct val="150000"/>
              </a:lnSpc>
            </a:pPr>
            <a:r>
              <a:rPr lang="en-ZA" sz="1100" b="1" dirty="0"/>
              <a:t>Timeline: 11 months</a:t>
            </a:r>
            <a:endParaRPr lang="en-US" sz="1100" b="1" dirty="0">
              <a:latin typeface="+mn-lt"/>
            </a:endParaRPr>
          </a:p>
        </p:txBody>
      </p:sp>
      <p:sp>
        <p:nvSpPr>
          <p:cNvPr id="2" name="Title 5">
            <a:extLst>
              <a:ext uri="{FF2B5EF4-FFF2-40B4-BE49-F238E27FC236}">
                <a16:creationId xmlns:a16="http://schemas.microsoft.com/office/drawing/2014/main" id="{F7EBE316-E590-5185-43BB-7C9BFBE887C7}"/>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a:t>Project Scope Overview – Continue </a:t>
            </a:r>
            <a:endParaRPr lang="en-US" dirty="0"/>
          </a:p>
        </p:txBody>
      </p:sp>
    </p:spTree>
    <p:extLst>
      <p:ext uri="{BB962C8B-B14F-4D97-AF65-F5344CB8AC3E}">
        <p14:creationId xmlns:p14="http://schemas.microsoft.com/office/powerpoint/2010/main" val="4145100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33F4381-B463-534C-C781-6F04ECF5C537}"/>
              </a:ext>
            </a:extLst>
          </p:cNvPr>
          <p:cNvGrpSpPr/>
          <p:nvPr/>
        </p:nvGrpSpPr>
        <p:grpSpPr>
          <a:xfrm>
            <a:off x="2682279" y="1154549"/>
            <a:ext cx="7890059" cy="5030523"/>
            <a:chOff x="5085074" y="2099613"/>
            <a:chExt cx="2346405" cy="1850876"/>
          </a:xfrm>
        </p:grpSpPr>
        <p:sp>
          <p:nvSpPr>
            <p:cNvPr id="3" name="Triangle 2">
              <a:extLst>
                <a:ext uri="{FF2B5EF4-FFF2-40B4-BE49-F238E27FC236}">
                  <a16:creationId xmlns:a16="http://schemas.microsoft.com/office/drawing/2014/main" id="{34D3C1A4-5E4B-BABD-58BC-122274B87B48}"/>
                </a:ext>
              </a:extLst>
            </p:cNvPr>
            <p:cNvSpPr/>
            <p:nvPr/>
          </p:nvSpPr>
          <p:spPr>
            <a:xfrm rot="16200000">
              <a:off x="5175394" y="2795367"/>
              <a:ext cx="225868" cy="406507"/>
            </a:xfrm>
            <a:prstGeom prst="triangle">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4" name="Rectangle: Rounded Corners 3">
              <a:extLst>
                <a:ext uri="{FF2B5EF4-FFF2-40B4-BE49-F238E27FC236}">
                  <a16:creationId xmlns:a16="http://schemas.microsoft.com/office/drawing/2014/main" id="{D4CBE7C8-0D1E-EBFE-DB6A-C20DCFED7BF2}"/>
                </a:ext>
              </a:extLst>
            </p:cNvPr>
            <p:cNvSpPr/>
            <p:nvPr/>
          </p:nvSpPr>
          <p:spPr>
            <a:xfrm>
              <a:off x="5310084" y="2099613"/>
              <a:ext cx="2121395" cy="1850876"/>
            </a:xfrm>
            <a:prstGeom prst="roundRect">
              <a:avLst>
                <a:gd name="adj" fmla="val 0"/>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grpSp>
      <p:cxnSp>
        <p:nvCxnSpPr>
          <p:cNvPr id="8" name="Straight Arrow Connector 7">
            <a:extLst>
              <a:ext uri="{FF2B5EF4-FFF2-40B4-BE49-F238E27FC236}">
                <a16:creationId xmlns:a16="http://schemas.microsoft.com/office/drawing/2014/main" id="{4982F491-FFE7-D65D-702B-93BED042312C}"/>
              </a:ext>
            </a:extLst>
          </p:cNvPr>
          <p:cNvCxnSpPr>
            <a:cxnSpLocks/>
          </p:cNvCxnSpPr>
          <p:nvPr/>
        </p:nvCxnSpPr>
        <p:spPr>
          <a:xfrm>
            <a:off x="3093267" y="1559208"/>
            <a:ext cx="0" cy="469019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BD05F54-DAF9-B8D9-45FC-ACACC8CCE186}"/>
              </a:ext>
            </a:extLst>
          </p:cNvPr>
          <p:cNvSpPr txBox="1"/>
          <p:nvPr/>
        </p:nvSpPr>
        <p:spPr>
          <a:xfrm>
            <a:off x="581937" y="1559208"/>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01</a:t>
            </a:r>
            <a:endParaRPr lang="en-US" sz="1200" dirty="0">
              <a:latin typeface="+mn-lt"/>
            </a:endParaRPr>
          </a:p>
        </p:txBody>
      </p:sp>
      <p:sp>
        <p:nvSpPr>
          <p:cNvPr id="13" name="TextBox 12">
            <a:extLst>
              <a:ext uri="{FF2B5EF4-FFF2-40B4-BE49-F238E27FC236}">
                <a16:creationId xmlns:a16="http://schemas.microsoft.com/office/drawing/2014/main" id="{5B582C1C-75D1-E148-9D4C-0C973855E7EF}"/>
              </a:ext>
            </a:extLst>
          </p:cNvPr>
          <p:cNvSpPr txBox="1"/>
          <p:nvPr/>
        </p:nvSpPr>
        <p:spPr>
          <a:xfrm>
            <a:off x="558549" y="2487599"/>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02</a:t>
            </a:r>
            <a:endParaRPr lang="en-US" sz="1200" dirty="0">
              <a:latin typeface="+mn-lt"/>
            </a:endParaRPr>
          </a:p>
        </p:txBody>
      </p:sp>
      <p:sp>
        <p:nvSpPr>
          <p:cNvPr id="15" name="TextBox 14">
            <a:extLst>
              <a:ext uri="{FF2B5EF4-FFF2-40B4-BE49-F238E27FC236}">
                <a16:creationId xmlns:a16="http://schemas.microsoft.com/office/drawing/2014/main" id="{E1C083C7-FCC3-1B5E-0FA8-5DEF73FCF24D}"/>
              </a:ext>
            </a:extLst>
          </p:cNvPr>
          <p:cNvSpPr txBox="1"/>
          <p:nvPr/>
        </p:nvSpPr>
        <p:spPr>
          <a:xfrm>
            <a:off x="581937" y="3415991"/>
            <a:ext cx="18288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b="1" dirty="0">
                <a:latin typeface="+mn-lt"/>
              </a:rPr>
              <a:t>Task Order 03</a:t>
            </a:r>
            <a:endParaRPr lang="en-US" b="1" dirty="0">
              <a:latin typeface="+mn-lt"/>
            </a:endParaRPr>
          </a:p>
        </p:txBody>
      </p:sp>
      <p:sp>
        <p:nvSpPr>
          <p:cNvPr id="17" name="TextBox 16">
            <a:extLst>
              <a:ext uri="{FF2B5EF4-FFF2-40B4-BE49-F238E27FC236}">
                <a16:creationId xmlns:a16="http://schemas.microsoft.com/office/drawing/2014/main" id="{9BACE6BC-EBA4-CF03-2853-879E2B3D1F0F}"/>
              </a:ext>
            </a:extLst>
          </p:cNvPr>
          <p:cNvSpPr txBox="1"/>
          <p:nvPr/>
        </p:nvSpPr>
        <p:spPr>
          <a:xfrm>
            <a:off x="581937" y="445746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04</a:t>
            </a:r>
            <a:endParaRPr lang="en-US" sz="1200" dirty="0">
              <a:latin typeface="+mn-lt"/>
            </a:endParaRPr>
          </a:p>
        </p:txBody>
      </p:sp>
      <p:sp>
        <p:nvSpPr>
          <p:cNvPr id="19" name="TextBox 18">
            <a:extLst>
              <a:ext uri="{FF2B5EF4-FFF2-40B4-BE49-F238E27FC236}">
                <a16:creationId xmlns:a16="http://schemas.microsoft.com/office/drawing/2014/main" id="{882243FA-1B98-6D78-F30C-87C593A06140}"/>
              </a:ext>
            </a:extLst>
          </p:cNvPr>
          <p:cNvSpPr txBox="1"/>
          <p:nvPr/>
        </p:nvSpPr>
        <p:spPr>
          <a:xfrm>
            <a:off x="581937" y="549893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05</a:t>
            </a:r>
            <a:endParaRPr lang="en-US" sz="1200" dirty="0">
              <a:latin typeface="+mn-lt"/>
            </a:endParaRPr>
          </a:p>
        </p:txBody>
      </p:sp>
      <p:sp>
        <p:nvSpPr>
          <p:cNvPr id="20" name="TextBox 19">
            <a:extLst>
              <a:ext uri="{FF2B5EF4-FFF2-40B4-BE49-F238E27FC236}">
                <a16:creationId xmlns:a16="http://schemas.microsoft.com/office/drawing/2014/main" id="{705D1747-A365-65C8-1E16-6C468338AA9A}"/>
              </a:ext>
            </a:extLst>
          </p:cNvPr>
          <p:cNvSpPr txBox="1"/>
          <p:nvPr/>
        </p:nvSpPr>
        <p:spPr>
          <a:xfrm>
            <a:off x="3438901" y="1154549"/>
            <a:ext cx="6786577" cy="4120423"/>
          </a:xfrm>
          <a:prstGeom prst="rect">
            <a:avLst/>
          </a:prstGeom>
          <a:noFill/>
        </p:spPr>
        <p:txBody>
          <a:bodyPr wrap="square" rtlCol="0">
            <a:spAutoFit/>
          </a:bodyPr>
          <a:lstStyle/>
          <a:p>
            <a:pPr>
              <a:lnSpc>
                <a:spcPct val="150000"/>
              </a:lnSpc>
            </a:pPr>
            <a:r>
              <a:rPr lang="en-ZA" sz="1100" b="1" dirty="0">
                <a:latin typeface="+mn-lt"/>
              </a:rPr>
              <a:t>Description: Procurement Support</a:t>
            </a:r>
          </a:p>
          <a:p>
            <a:pPr>
              <a:lnSpc>
                <a:spcPct val="150000"/>
              </a:lnSpc>
            </a:pPr>
            <a:endParaRPr lang="en-ZA" sz="1100" b="1" dirty="0"/>
          </a:p>
          <a:p>
            <a:pPr>
              <a:lnSpc>
                <a:spcPct val="150000"/>
              </a:lnSpc>
            </a:pPr>
            <a:r>
              <a:rPr lang="en-ZA" sz="1100" b="1" dirty="0">
                <a:latin typeface="+mn-lt"/>
              </a:rPr>
              <a:t>Scope:</a:t>
            </a:r>
          </a:p>
          <a:p>
            <a:pPr>
              <a:lnSpc>
                <a:spcPct val="150000"/>
              </a:lnSpc>
            </a:pPr>
            <a:r>
              <a:rPr lang="en-ZA" sz="1100" dirty="0"/>
              <a:t>Task Order 3 involves procurement deliverables and support and will be issued once capital funding is available to proceed with the appointment of a construction contractor. </a:t>
            </a:r>
          </a:p>
          <a:p>
            <a:pPr>
              <a:lnSpc>
                <a:spcPct val="150000"/>
              </a:lnSpc>
            </a:pPr>
            <a:endParaRPr lang="en-ZA" sz="1100" b="1" dirty="0">
              <a:latin typeface="+mn-lt"/>
            </a:endParaRPr>
          </a:p>
          <a:p>
            <a:pPr>
              <a:lnSpc>
                <a:spcPct val="150000"/>
              </a:lnSpc>
            </a:pPr>
            <a:r>
              <a:rPr lang="en-ZA" sz="1100" b="1" dirty="0"/>
              <a:t>Deliverables:</a:t>
            </a:r>
          </a:p>
          <a:p>
            <a:pPr marL="171450" indent="-171450">
              <a:lnSpc>
                <a:spcPct val="150000"/>
              </a:lnSpc>
              <a:buFont typeface="Arial" panose="020B0604020202020204" pitchFamily="34" charset="0"/>
              <a:buChar char="•"/>
            </a:pPr>
            <a:r>
              <a:rPr lang="en-ZA" sz="1100" dirty="0">
                <a:latin typeface="+mn-lt"/>
              </a:rPr>
              <a:t>Technical queries</a:t>
            </a:r>
          </a:p>
          <a:p>
            <a:pPr marL="171450" indent="-171450">
              <a:lnSpc>
                <a:spcPct val="150000"/>
              </a:lnSpc>
              <a:buFont typeface="Arial" panose="020B0604020202020204" pitchFamily="34" charset="0"/>
              <a:buChar char="•"/>
            </a:pPr>
            <a:r>
              <a:rPr lang="en-ZA" sz="1100" dirty="0"/>
              <a:t>Tender clarifications</a:t>
            </a:r>
          </a:p>
          <a:p>
            <a:pPr marL="171450" indent="-171450">
              <a:lnSpc>
                <a:spcPct val="150000"/>
              </a:lnSpc>
              <a:buFont typeface="Arial" panose="020B0604020202020204" pitchFamily="34" charset="0"/>
              <a:buChar char="•"/>
            </a:pPr>
            <a:r>
              <a:rPr lang="en-ZA" sz="1100" dirty="0"/>
              <a:t>Site visits</a:t>
            </a:r>
          </a:p>
          <a:p>
            <a:pPr marL="171450" indent="-171450">
              <a:lnSpc>
                <a:spcPct val="150000"/>
              </a:lnSpc>
              <a:buFont typeface="Arial" panose="020B0604020202020204" pitchFamily="34" charset="0"/>
              <a:buChar char="•"/>
            </a:pPr>
            <a:r>
              <a:rPr lang="en-ZA" sz="1100" dirty="0"/>
              <a:t>Tender briefing meeting</a:t>
            </a:r>
          </a:p>
          <a:p>
            <a:pPr marL="171450" indent="-171450">
              <a:lnSpc>
                <a:spcPct val="150000"/>
              </a:lnSpc>
              <a:buFont typeface="Arial" panose="020B0604020202020204" pitchFamily="34" charset="0"/>
              <a:buChar char="•"/>
            </a:pPr>
            <a:r>
              <a:rPr lang="en-ZA" sz="1100" dirty="0"/>
              <a:t>Technical evaluations</a:t>
            </a:r>
            <a:endParaRPr lang="en-ZA" sz="1100" b="1" dirty="0"/>
          </a:p>
          <a:p>
            <a:pPr>
              <a:lnSpc>
                <a:spcPct val="150000"/>
              </a:lnSpc>
            </a:pPr>
            <a:endParaRPr lang="en-ZA" sz="1100" b="1" dirty="0">
              <a:latin typeface="+mn-lt"/>
            </a:endParaRPr>
          </a:p>
          <a:p>
            <a:pPr>
              <a:lnSpc>
                <a:spcPct val="150000"/>
              </a:lnSpc>
            </a:pPr>
            <a:r>
              <a:rPr lang="en-ZA" sz="1100" b="1" dirty="0"/>
              <a:t>Timeline: 6 months</a:t>
            </a:r>
            <a:endParaRPr lang="en-ZA" sz="1100" b="1" dirty="0">
              <a:latin typeface="+mn-lt"/>
            </a:endParaRPr>
          </a:p>
          <a:p>
            <a:pPr>
              <a:lnSpc>
                <a:spcPct val="150000"/>
              </a:lnSpc>
            </a:pPr>
            <a:endParaRPr lang="en-ZA" sz="1100" b="1" dirty="0"/>
          </a:p>
          <a:p>
            <a:pPr>
              <a:lnSpc>
                <a:spcPct val="150000"/>
              </a:lnSpc>
            </a:pPr>
            <a:endParaRPr lang="en-US" sz="1100" b="1" dirty="0">
              <a:latin typeface="+mn-lt"/>
            </a:endParaRPr>
          </a:p>
        </p:txBody>
      </p:sp>
      <p:sp>
        <p:nvSpPr>
          <p:cNvPr id="2" name="Title 5">
            <a:extLst>
              <a:ext uri="{FF2B5EF4-FFF2-40B4-BE49-F238E27FC236}">
                <a16:creationId xmlns:a16="http://schemas.microsoft.com/office/drawing/2014/main" id="{F97E1B7D-7B41-4E2C-1174-B64CD60281D2}"/>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a:t>Project Scope Overview – Continue </a:t>
            </a:r>
            <a:endParaRPr lang="en-US" dirty="0"/>
          </a:p>
        </p:txBody>
      </p:sp>
    </p:spTree>
    <p:extLst>
      <p:ext uri="{BB962C8B-B14F-4D97-AF65-F5344CB8AC3E}">
        <p14:creationId xmlns:p14="http://schemas.microsoft.com/office/powerpoint/2010/main" val="435068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A5CF705-949C-C84E-D89B-C3E19715E5A8}"/>
              </a:ext>
            </a:extLst>
          </p:cNvPr>
          <p:cNvGrpSpPr/>
          <p:nvPr/>
        </p:nvGrpSpPr>
        <p:grpSpPr>
          <a:xfrm>
            <a:off x="2682279" y="1154549"/>
            <a:ext cx="7890059" cy="5030523"/>
            <a:chOff x="5085074" y="2099613"/>
            <a:chExt cx="2346405" cy="1850876"/>
          </a:xfrm>
        </p:grpSpPr>
        <p:sp>
          <p:nvSpPr>
            <p:cNvPr id="3" name="Triangle 2">
              <a:extLst>
                <a:ext uri="{FF2B5EF4-FFF2-40B4-BE49-F238E27FC236}">
                  <a16:creationId xmlns:a16="http://schemas.microsoft.com/office/drawing/2014/main" id="{8F3639E2-1F39-3F24-7FCA-6B06C078FFFE}"/>
                </a:ext>
              </a:extLst>
            </p:cNvPr>
            <p:cNvSpPr/>
            <p:nvPr/>
          </p:nvSpPr>
          <p:spPr>
            <a:xfrm rot="16200000">
              <a:off x="5175394" y="3180708"/>
              <a:ext cx="225868" cy="406507"/>
            </a:xfrm>
            <a:prstGeom prst="triangle">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sp>
          <p:nvSpPr>
            <p:cNvPr id="4" name="Rectangle: Rounded Corners 3">
              <a:extLst>
                <a:ext uri="{FF2B5EF4-FFF2-40B4-BE49-F238E27FC236}">
                  <a16:creationId xmlns:a16="http://schemas.microsoft.com/office/drawing/2014/main" id="{0DC4AA03-FE12-B95F-9B79-259EC89BAD8C}"/>
                </a:ext>
              </a:extLst>
            </p:cNvPr>
            <p:cNvSpPr/>
            <p:nvPr/>
          </p:nvSpPr>
          <p:spPr>
            <a:xfrm>
              <a:off x="5310084" y="2099613"/>
              <a:ext cx="2121395" cy="1850876"/>
            </a:xfrm>
            <a:prstGeom prst="roundRect">
              <a:avLst>
                <a:gd name="adj" fmla="val 0"/>
              </a:avLst>
            </a:prstGeom>
            <a:solidFill>
              <a:schemeClr val="bg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dirty="0">
                <a:solidFill>
                  <a:schemeClr val="tx1"/>
                </a:solidFill>
              </a:endParaRPr>
            </a:p>
          </p:txBody>
        </p:sp>
      </p:grpSp>
      <p:cxnSp>
        <p:nvCxnSpPr>
          <p:cNvPr id="8" name="Straight Arrow Connector 7">
            <a:extLst>
              <a:ext uri="{FF2B5EF4-FFF2-40B4-BE49-F238E27FC236}">
                <a16:creationId xmlns:a16="http://schemas.microsoft.com/office/drawing/2014/main" id="{4982F491-FFE7-D65D-702B-93BED042312C}"/>
              </a:ext>
            </a:extLst>
          </p:cNvPr>
          <p:cNvCxnSpPr>
            <a:cxnSpLocks/>
          </p:cNvCxnSpPr>
          <p:nvPr/>
        </p:nvCxnSpPr>
        <p:spPr>
          <a:xfrm>
            <a:off x="3093267" y="1559208"/>
            <a:ext cx="0" cy="469019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BD05F54-DAF9-B8D9-45FC-ACACC8CCE186}"/>
              </a:ext>
            </a:extLst>
          </p:cNvPr>
          <p:cNvSpPr txBox="1"/>
          <p:nvPr/>
        </p:nvSpPr>
        <p:spPr>
          <a:xfrm>
            <a:off x="581937" y="1559208"/>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01</a:t>
            </a:r>
            <a:endParaRPr lang="en-US" sz="1200" dirty="0">
              <a:latin typeface="+mn-lt"/>
            </a:endParaRPr>
          </a:p>
        </p:txBody>
      </p:sp>
      <p:sp>
        <p:nvSpPr>
          <p:cNvPr id="13" name="TextBox 12">
            <a:extLst>
              <a:ext uri="{FF2B5EF4-FFF2-40B4-BE49-F238E27FC236}">
                <a16:creationId xmlns:a16="http://schemas.microsoft.com/office/drawing/2014/main" id="{5B582C1C-75D1-E148-9D4C-0C973855E7EF}"/>
              </a:ext>
            </a:extLst>
          </p:cNvPr>
          <p:cNvSpPr txBox="1"/>
          <p:nvPr/>
        </p:nvSpPr>
        <p:spPr>
          <a:xfrm>
            <a:off x="558549" y="2487599"/>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02</a:t>
            </a:r>
            <a:endParaRPr lang="en-US" sz="1200" dirty="0">
              <a:latin typeface="+mn-lt"/>
            </a:endParaRPr>
          </a:p>
        </p:txBody>
      </p:sp>
      <p:sp>
        <p:nvSpPr>
          <p:cNvPr id="15" name="TextBox 14">
            <a:extLst>
              <a:ext uri="{FF2B5EF4-FFF2-40B4-BE49-F238E27FC236}">
                <a16:creationId xmlns:a16="http://schemas.microsoft.com/office/drawing/2014/main" id="{E1C083C7-FCC3-1B5E-0FA8-5DEF73FCF24D}"/>
              </a:ext>
            </a:extLst>
          </p:cNvPr>
          <p:cNvSpPr txBox="1"/>
          <p:nvPr/>
        </p:nvSpPr>
        <p:spPr>
          <a:xfrm>
            <a:off x="581937" y="341599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03</a:t>
            </a:r>
            <a:endParaRPr lang="en-US" sz="1200" dirty="0">
              <a:latin typeface="+mn-lt"/>
            </a:endParaRPr>
          </a:p>
        </p:txBody>
      </p:sp>
      <p:sp>
        <p:nvSpPr>
          <p:cNvPr id="17" name="TextBox 16">
            <a:extLst>
              <a:ext uri="{FF2B5EF4-FFF2-40B4-BE49-F238E27FC236}">
                <a16:creationId xmlns:a16="http://schemas.microsoft.com/office/drawing/2014/main" id="{9BACE6BC-EBA4-CF03-2853-879E2B3D1F0F}"/>
              </a:ext>
            </a:extLst>
          </p:cNvPr>
          <p:cNvSpPr txBox="1"/>
          <p:nvPr/>
        </p:nvSpPr>
        <p:spPr>
          <a:xfrm>
            <a:off x="581937" y="4457461"/>
            <a:ext cx="1828800" cy="36933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b="1" dirty="0">
                <a:latin typeface="+mn-lt"/>
              </a:rPr>
              <a:t>Task Order 04</a:t>
            </a:r>
            <a:endParaRPr lang="en-US" b="1" dirty="0">
              <a:latin typeface="+mn-lt"/>
            </a:endParaRPr>
          </a:p>
        </p:txBody>
      </p:sp>
      <p:sp>
        <p:nvSpPr>
          <p:cNvPr id="19" name="TextBox 18">
            <a:extLst>
              <a:ext uri="{FF2B5EF4-FFF2-40B4-BE49-F238E27FC236}">
                <a16:creationId xmlns:a16="http://schemas.microsoft.com/office/drawing/2014/main" id="{882243FA-1B98-6D78-F30C-87C593A06140}"/>
              </a:ext>
            </a:extLst>
          </p:cNvPr>
          <p:cNvSpPr txBox="1"/>
          <p:nvPr/>
        </p:nvSpPr>
        <p:spPr>
          <a:xfrm>
            <a:off x="581937" y="5498931"/>
            <a:ext cx="18288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ZA" sz="1200" dirty="0">
                <a:latin typeface="+mn-lt"/>
              </a:rPr>
              <a:t>Task Order 05</a:t>
            </a:r>
            <a:endParaRPr lang="en-US" sz="1200" dirty="0">
              <a:latin typeface="+mn-lt"/>
            </a:endParaRPr>
          </a:p>
        </p:txBody>
      </p:sp>
      <p:sp>
        <p:nvSpPr>
          <p:cNvPr id="20" name="TextBox 19">
            <a:extLst>
              <a:ext uri="{FF2B5EF4-FFF2-40B4-BE49-F238E27FC236}">
                <a16:creationId xmlns:a16="http://schemas.microsoft.com/office/drawing/2014/main" id="{705D1747-A365-65C8-1E16-6C468338AA9A}"/>
              </a:ext>
            </a:extLst>
          </p:cNvPr>
          <p:cNvSpPr txBox="1"/>
          <p:nvPr/>
        </p:nvSpPr>
        <p:spPr>
          <a:xfrm>
            <a:off x="3438901" y="1159678"/>
            <a:ext cx="6786577" cy="5317674"/>
          </a:xfrm>
          <a:prstGeom prst="rect">
            <a:avLst/>
          </a:prstGeom>
          <a:noFill/>
        </p:spPr>
        <p:txBody>
          <a:bodyPr wrap="square" rtlCol="0">
            <a:spAutoFit/>
          </a:bodyPr>
          <a:lstStyle/>
          <a:p>
            <a:pPr>
              <a:lnSpc>
                <a:spcPct val="150000"/>
              </a:lnSpc>
            </a:pPr>
            <a:r>
              <a:rPr lang="en-ZA" sz="1200" b="1" dirty="0">
                <a:latin typeface="+mn-lt"/>
              </a:rPr>
              <a:t>Description: Engineering and construction management</a:t>
            </a:r>
          </a:p>
          <a:p>
            <a:pPr>
              <a:lnSpc>
                <a:spcPct val="150000"/>
              </a:lnSpc>
            </a:pPr>
            <a:endParaRPr lang="en-ZA" sz="1200" b="1" dirty="0"/>
          </a:p>
          <a:p>
            <a:pPr>
              <a:lnSpc>
                <a:spcPct val="150000"/>
              </a:lnSpc>
            </a:pPr>
            <a:r>
              <a:rPr lang="en-ZA" sz="1200" b="1" dirty="0">
                <a:latin typeface="+mn-lt"/>
              </a:rPr>
              <a:t>Scope:</a:t>
            </a:r>
          </a:p>
          <a:p>
            <a:pPr>
              <a:lnSpc>
                <a:spcPct val="150000"/>
              </a:lnSpc>
            </a:pPr>
            <a:r>
              <a:rPr lang="en-ZA" sz="1200" dirty="0"/>
              <a:t>Task Order 4 involves the construction phase of the project. It entails engineering supervision that will be undertaken by the </a:t>
            </a:r>
            <a:r>
              <a:rPr lang="en-ZA" sz="1200" i="1" dirty="0"/>
              <a:t>Consultant</a:t>
            </a:r>
            <a:r>
              <a:rPr lang="en-ZA" sz="1200" dirty="0"/>
              <a:t>, and construction supervision and management of the construction contractor by the </a:t>
            </a:r>
            <a:r>
              <a:rPr lang="en-ZA" sz="1200" i="1" dirty="0"/>
              <a:t>Consultant</a:t>
            </a:r>
            <a:r>
              <a:rPr lang="en-ZA" sz="1200" dirty="0"/>
              <a:t>.  </a:t>
            </a:r>
          </a:p>
          <a:p>
            <a:pPr>
              <a:lnSpc>
                <a:spcPct val="150000"/>
              </a:lnSpc>
            </a:pPr>
            <a:endParaRPr lang="en-ZA" sz="1200" b="1" dirty="0">
              <a:latin typeface="+mn-lt"/>
            </a:endParaRPr>
          </a:p>
          <a:p>
            <a:pPr>
              <a:lnSpc>
                <a:spcPct val="150000"/>
              </a:lnSpc>
            </a:pPr>
            <a:r>
              <a:rPr lang="en-ZA" sz="1200" b="1" dirty="0"/>
              <a:t>Activities:</a:t>
            </a:r>
          </a:p>
          <a:p>
            <a:pPr marL="171450" indent="-171450">
              <a:lnSpc>
                <a:spcPct val="150000"/>
              </a:lnSpc>
              <a:buFont typeface="Arial" panose="020B0604020202020204" pitchFamily="34" charset="0"/>
              <a:buChar char="•"/>
            </a:pPr>
            <a:r>
              <a:rPr lang="en-ZA" sz="1200" dirty="0">
                <a:latin typeface="+mn-lt"/>
              </a:rPr>
              <a:t>NEC project management</a:t>
            </a:r>
          </a:p>
          <a:p>
            <a:pPr marL="171450" indent="-171450">
              <a:lnSpc>
                <a:spcPct val="150000"/>
              </a:lnSpc>
              <a:buFont typeface="Arial" panose="020B0604020202020204" pitchFamily="34" charset="0"/>
              <a:buChar char="•"/>
            </a:pPr>
            <a:r>
              <a:rPr lang="en-ZA" sz="1200" dirty="0"/>
              <a:t>NEC contract management</a:t>
            </a:r>
          </a:p>
          <a:p>
            <a:pPr marL="171450" indent="-171450">
              <a:lnSpc>
                <a:spcPct val="150000"/>
              </a:lnSpc>
              <a:buFont typeface="Arial" panose="020B0604020202020204" pitchFamily="34" charset="0"/>
              <a:buChar char="•"/>
            </a:pPr>
            <a:r>
              <a:rPr lang="en-ZA" sz="1200" dirty="0"/>
              <a:t>NEC site supervision</a:t>
            </a:r>
          </a:p>
          <a:p>
            <a:pPr marL="171450" indent="-171450">
              <a:lnSpc>
                <a:spcPct val="150000"/>
              </a:lnSpc>
              <a:buFont typeface="Arial" panose="020B0604020202020204" pitchFamily="34" charset="0"/>
              <a:buChar char="•"/>
            </a:pPr>
            <a:r>
              <a:rPr lang="en-ZA" sz="1200" dirty="0"/>
              <a:t>Schedule, Cost, Quality &amp; SHE management</a:t>
            </a:r>
          </a:p>
          <a:p>
            <a:pPr marL="171450" indent="-171450">
              <a:lnSpc>
                <a:spcPct val="150000"/>
              </a:lnSpc>
              <a:buFont typeface="Arial" panose="020B0604020202020204" pitchFamily="34" charset="0"/>
              <a:buChar char="•"/>
            </a:pPr>
            <a:r>
              <a:rPr lang="en-ZA" sz="1200" dirty="0"/>
              <a:t>Invoice and payment processing</a:t>
            </a:r>
          </a:p>
          <a:p>
            <a:pPr marL="171450" indent="-171450">
              <a:lnSpc>
                <a:spcPct val="150000"/>
              </a:lnSpc>
              <a:buFont typeface="Arial" panose="020B0604020202020204" pitchFamily="34" charset="0"/>
              <a:buChar char="•"/>
            </a:pPr>
            <a:r>
              <a:rPr lang="en-ZA" sz="1200" dirty="0"/>
              <a:t>Management of Contractor disputes</a:t>
            </a:r>
          </a:p>
          <a:p>
            <a:pPr marL="171450" indent="-171450">
              <a:lnSpc>
                <a:spcPct val="150000"/>
              </a:lnSpc>
              <a:buFont typeface="Arial" panose="020B0604020202020204" pitchFamily="34" charset="0"/>
              <a:buChar char="•"/>
            </a:pPr>
            <a:r>
              <a:rPr lang="en-ZA" sz="1200" dirty="0"/>
              <a:t>Contract close out and submission of data packs</a:t>
            </a:r>
          </a:p>
          <a:p>
            <a:pPr marL="171450" indent="-171450">
              <a:lnSpc>
                <a:spcPct val="150000"/>
              </a:lnSpc>
              <a:buFont typeface="Arial" panose="020B0604020202020204" pitchFamily="34" charset="0"/>
              <a:buChar char="•"/>
            </a:pPr>
            <a:r>
              <a:rPr lang="en-ZA" sz="1200" dirty="0"/>
              <a:t>Social and stakeholder monitoring</a:t>
            </a:r>
            <a:r>
              <a:rPr lang="en-ZA" sz="1200" dirty="0">
                <a:latin typeface="+mn-lt"/>
              </a:rPr>
              <a:t> </a:t>
            </a:r>
          </a:p>
          <a:p>
            <a:pPr>
              <a:lnSpc>
                <a:spcPct val="150000"/>
              </a:lnSpc>
            </a:pPr>
            <a:endParaRPr lang="en-ZA" sz="1200" b="1" dirty="0"/>
          </a:p>
          <a:p>
            <a:pPr>
              <a:lnSpc>
                <a:spcPct val="150000"/>
              </a:lnSpc>
            </a:pPr>
            <a:r>
              <a:rPr lang="en-ZA" sz="1200" b="1" dirty="0"/>
              <a:t>Timeline: 22 months</a:t>
            </a:r>
          </a:p>
          <a:p>
            <a:pPr>
              <a:lnSpc>
                <a:spcPct val="150000"/>
              </a:lnSpc>
            </a:pPr>
            <a:endParaRPr lang="en-US" sz="1200" b="1" dirty="0">
              <a:latin typeface="+mn-lt"/>
            </a:endParaRPr>
          </a:p>
        </p:txBody>
      </p:sp>
      <p:sp>
        <p:nvSpPr>
          <p:cNvPr id="2" name="Title 5">
            <a:extLst>
              <a:ext uri="{FF2B5EF4-FFF2-40B4-BE49-F238E27FC236}">
                <a16:creationId xmlns:a16="http://schemas.microsoft.com/office/drawing/2014/main" id="{CE372E92-EFB5-CB02-FFC6-5985C0FA1340}"/>
              </a:ext>
            </a:extLst>
          </p:cNvPr>
          <p:cNvSpPr txBox="1">
            <a:spLocks/>
          </p:cNvSpPr>
          <p:nvPr/>
        </p:nvSpPr>
        <p:spPr>
          <a:xfrm>
            <a:off x="283592" y="249901"/>
            <a:ext cx="10079038" cy="46196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a:t>Project Scope Overview – Continue </a:t>
            </a:r>
            <a:endParaRPr lang="en-US" dirty="0"/>
          </a:p>
        </p:txBody>
      </p:sp>
    </p:spTree>
    <p:extLst>
      <p:ext uri="{BB962C8B-B14F-4D97-AF65-F5344CB8AC3E}">
        <p14:creationId xmlns:p14="http://schemas.microsoft.com/office/powerpoint/2010/main" val="137587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9P8NX1LMTgelMyk7Jm3T8Q"/>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345FC18277864DB7E837C4B6B456E0" ma:contentTypeVersion="16" ma:contentTypeDescription="Create a new document." ma:contentTypeScope="" ma:versionID="41679f5958159f3a445e0b06b66b61e3">
  <xsd:schema xmlns:xsd="http://www.w3.org/2001/XMLSchema" xmlns:xs="http://www.w3.org/2001/XMLSchema" xmlns:p="http://schemas.microsoft.com/office/2006/metadata/properties" xmlns:ns2="85cbe607-9ae0-4d12-8a29-cada72e15ef4" xmlns:ns3="44c25235-c876-4f6b-bb72-6c2354834594" targetNamespace="http://schemas.microsoft.com/office/2006/metadata/properties" ma:root="true" ma:fieldsID="be4bede1b225dbf47367a767b26db2b4" ns2:_="" ns3:_="">
    <xsd:import namespace="85cbe607-9ae0-4d12-8a29-cada72e15ef4"/>
    <xsd:import namespace="44c25235-c876-4f6b-bb72-6c23548345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be607-9ae0-4d12-8a29-cada72e15e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0d3a02f-48ce-4ca0-977e-7dcfa0419a1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c25235-c876-4f6b-bb72-6c23548345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49bf15-8a12-4b94-8127-fe530b2a3145}" ma:internalName="TaxCatchAll" ma:showField="CatchAllData" ma:web="44c25235-c876-4f6b-bb72-6c235483459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cbe607-9ae0-4d12-8a29-cada72e15ef4">
      <Terms xmlns="http://schemas.microsoft.com/office/infopath/2007/PartnerControls"/>
    </lcf76f155ced4ddcb4097134ff3c332f>
    <TaxCatchAll xmlns="44c25235-c876-4f6b-bb72-6c2354834594" xsi:nil="true"/>
  </documentManagement>
</p:properties>
</file>

<file path=customXml/itemProps1.xml><?xml version="1.0" encoding="utf-8"?>
<ds:datastoreItem xmlns:ds="http://schemas.openxmlformats.org/officeDocument/2006/customXml" ds:itemID="{C8E53A0D-FF07-4C70-A30E-133F516FC611}">
  <ds:schemaRefs>
    <ds:schemaRef ds:uri="http://schemas.microsoft.com/sharepoint/v3/contenttype/forms"/>
  </ds:schemaRefs>
</ds:datastoreItem>
</file>

<file path=customXml/itemProps2.xml><?xml version="1.0" encoding="utf-8"?>
<ds:datastoreItem xmlns:ds="http://schemas.openxmlformats.org/officeDocument/2006/customXml" ds:itemID="{8735679D-D21C-4EF2-8D32-B20B42996AFF}">
  <ds:schemaRefs>
    <ds:schemaRef ds:uri="http://schemas.microsoft.com/office/2006/metadata/contentType"/>
    <ds:schemaRef ds:uri="http://schemas.microsoft.com/office/2006/metadata/properties/metaAttributes"/>
    <ds:schemaRef ds:uri="http://www.w3.org/2000/xmlns/"/>
    <ds:schemaRef ds:uri="http://www.w3.org/2001/XMLSchema"/>
    <ds:schemaRef ds:uri="85cbe607-9ae0-4d12-8a29-cada72e15ef4"/>
    <ds:schemaRef ds:uri="44c25235-c876-4f6b-bb72-6c2354834594"/>
  </ds:schemaRefs>
</ds:datastoreItem>
</file>

<file path=customXml/itemProps3.xml><?xml version="1.0" encoding="utf-8"?>
<ds:datastoreItem xmlns:ds="http://schemas.openxmlformats.org/officeDocument/2006/customXml" ds:itemID="{C64AA3A9-A820-4959-AB84-868C8A0F9BD7}">
  <ds:schemaRefs>
    <ds:schemaRef ds:uri="http://schemas.microsoft.com/office/2006/metadata/properties"/>
    <ds:schemaRef ds:uri="http://www.w3.org/2000/xmlns/"/>
    <ds:schemaRef ds:uri="85cbe607-9ae0-4d12-8a29-cada72e15ef4"/>
    <ds:schemaRef ds:uri="http://schemas.microsoft.com/office/infopath/2007/PartnerControls"/>
    <ds:schemaRef ds:uri="44c25235-c876-4f6b-bb72-6c2354834594"/>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101</TotalTime>
  <Words>1252</Words>
  <Application>Microsoft Office PowerPoint</Application>
  <PresentationFormat>Widescreen</PresentationFormat>
  <Paragraphs>296</Paragraphs>
  <Slides>17</Slides>
  <Notes>2</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1_TEMPLATE MASTER</vt:lpstr>
      <vt:lpstr>1_TEMPLATE MASTER</vt:lpstr>
      <vt:lpstr>Tender Briefing Session For  Berth 605 </vt:lpstr>
      <vt:lpstr>Contents</vt:lpstr>
      <vt:lpstr>PowerPoint Presentation</vt:lpstr>
      <vt:lpstr>Project Scope Overview</vt:lpstr>
      <vt:lpstr>Project Scope Overview – Continue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Brian Goulding                  TNPA   Durban</cp:lastModifiedBy>
  <cp:revision>20</cp:revision>
  <cp:lastPrinted>2020-07-17T12:09:20Z</cp:lastPrinted>
  <dcterms:created xsi:type="dcterms:W3CDTF">2020-05-19T16:46:16Z</dcterms:created>
  <dcterms:modified xsi:type="dcterms:W3CDTF">2023-11-16T19:43:18Z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0x01010005B3FA49BB89C04CB5943FD913F3E997</vt:lpwstr>
  </property>
  <property fmtid="{D5CDD505-2E9C-101B-9397-08002B2CF9AE}" pid="3" name="MediaServiceImageTags">
    <vt:lpwstr/>
  </property>
</Properties>
</file>